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8"/>
  </p:notesMasterIdLst>
  <p:sldIdLst>
    <p:sldId id="256" r:id="rId2"/>
    <p:sldId id="278" r:id="rId3"/>
    <p:sldId id="304" r:id="rId4"/>
    <p:sldId id="296" r:id="rId5"/>
    <p:sldId id="257" r:id="rId6"/>
    <p:sldId id="287" r:id="rId7"/>
    <p:sldId id="259" r:id="rId8"/>
    <p:sldId id="308" r:id="rId9"/>
    <p:sldId id="280" r:id="rId10"/>
    <p:sldId id="309" r:id="rId11"/>
    <p:sldId id="292" r:id="rId12"/>
    <p:sldId id="305" r:id="rId13"/>
    <p:sldId id="291" r:id="rId14"/>
    <p:sldId id="286" r:id="rId15"/>
    <p:sldId id="298" r:id="rId16"/>
    <p:sldId id="307" r:id="rId17"/>
    <p:sldId id="295" r:id="rId18"/>
    <p:sldId id="299" r:id="rId19"/>
    <p:sldId id="281" r:id="rId20"/>
    <p:sldId id="265" r:id="rId21"/>
    <p:sldId id="294" r:id="rId22"/>
    <p:sldId id="264" r:id="rId23"/>
    <p:sldId id="310" r:id="rId24"/>
    <p:sldId id="273" r:id="rId25"/>
    <p:sldId id="266" r:id="rId26"/>
    <p:sldId id="274" r:id="rId27"/>
    <p:sldId id="288" r:id="rId28"/>
    <p:sldId id="301" r:id="rId29"/>
    <p:sldId id="289" r:id="rId30"/>
    <p:sldId id="260" r:id="rId31"/>
    <p:sldId id="282" r:id="rId32"/>
    <p:sldId id="283" r:id="rId33"/>
    <p:sldId id="284" r:id="rId34"/>
    <p:sldId id="277" r:id="rId35"/>
    <p:sldId id="285" r:id="rId36"/>
    <p:sldId id="302" r:id="rId37"/>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187B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441" autoAdjust="0"/>
  </p:normalViewPr>
  <p:slideViewPr>
    <p:cSldViewPr>
      <p:cViewPr varScale="1">
        <p:scale>
          <a:sx n="76" d="100"/>
          <a:sy n="76" d="100"/>
        </p:scale>
        <p:origin x="1642"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C30ADBCE-20A2-44D0-8948-EA3D772EB8A0}" type="datetimeFigureOut">
              <a:rPr lang="en-GB" smtClean="0"/>
              <a:t>20/05/2026</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FC3AC3F-A28C-4F29-B407-BEBC3B54CD3E}" type="slidenum">
              <a:rPr lang="en-GB" smtClean="0"/>
              <a:t>‹#›</a:t>
            </a:fld>
            <a:endParaRPr lang="en-GB"/>
          </a:p>
        </p:txBody>
      </p:sp>
    </p:spTree>
    <p:extLst>
      <p:ext uri="{BB962C8B-B14F-4D97-AF65-F5344CB8AC3E}">
        <p14:creationId xmlns:p14="http://schemas.microsoft.com/office/powerpoint/2010/main" val="2032331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FC3AC3F-A28C-4F29-B407-BEBC3B54CD3E}" type="slidenum">
              <a:rPr lang="en-GB" smtClean="0"/>
              <a:t>22</a:t>
            </a:fld>
            <a:endParaRPr lang="en-GB"/>
          </a:p>
        </p:txBody>
      </p:sp>
    </p:spTree>
    <p:extLst>
      <p:ext uri="{BB962C8B-B14F-4D97-AF65-F5344CB8AC3E}">
        <p14:creationId xmlns:p14="http://schemas.microsoft.com/office/powerpoint/2010/main" val="26534803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69C0EB5-2ED0-427D-B183-EF5BF6ADDED3}"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2031462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9C0EB5-2ED0-427D-B183-EF5BF6ADDED3}"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2572629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69C0EB5-2ED0-427D-B183-EF5BF6ADDED3}"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866094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69C0EB5-2ED0-427D-B183-EF5BF6ADDED3}" type="datetimeFigureOut">
              <a:rPr lang="en-GB" smtClean="0"/>
              <a:t>20/05/2026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40265019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69C0EB5-2ED0-427D-B183-EF5BF6ADDED3}" type="datetimeFigureOut">
              <a:rPr lang="en-GB" smtClean="0"/>
              <a:t>20/05/2026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1418227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69C0EB5-2ED0-427D-B183-EF5BF6ADDED3}" type="datetimeFigureOut">
              <a:rPr lang="en-GB" smtClean="0"/>
              <a:t>20/05/2026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4230102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9C0EB5-2ED0-427D-B183-EF5BF6ADDED3}" type="datetimeFigureOut">
              <a:rPr lang="en-GB" smtClean="0"/>
              <a:t>20/05/2026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2426777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69C0EB5-2ED0-427D-B183-EF5BF6ADDED3}" type="datetimeFigureOut">
              <a:rPr lang="en-GB" smtClean="0"/>
              <a:t>20/05/2026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1566310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69C0EB5-2ED0-427D-B183-EF5BF6ADDED3}" type="datetimeFigureOut">
              <a:rPr lang="en-GB" smtClean="0"/>
              <a:t>20/05/2026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1390844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69C0EB5-2ED0-427D-B183-EF5BF6ADDED3}"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6577153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69C0EB5-2ED0-427D-B183-EF5BF6ADDED3}"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77EE2C-B8B4-422E-A355-053DC7123604}"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282315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69C0EB5-2ED0-427D-B183-EF5BF6ADDED3}"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27586755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69C0EB5-2ED0-427D-B183-EF5BF6ADDED3}"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77EE2C-B8B4-422E-A355-053DC7123604}"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608503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69C0EB5-2ED0-427D-B183-EF5BF6ADDED3}"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25153691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9C0EB5-2ED0-427D-B183-EF5BF6ADDED3}"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9245294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9C0EB5-2ED0-427D-B183-EF5BF6ADDED3}"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877EE2C-B8B4-422E-A355-053DC7123604}" type="slidenum">
              <a:rPr lang="en-GB" smtClean="0"/>
              <a:t>‹#›</a:t>
            </a:fld>
            <a:endParaRPr lang="en-GB"/>
          </a:p>
        </p:txBody>
      </p:sp>
    </p:spTree>
    <p:extLst>
      <p:ext uri="{BB962C8B-B14F-4D97-AF65-F5344CB8AC3E}">
        <p14:creationId xmlns:p14="http://schemas.microsoft.com/office/powerpoint/2010/main" val="497567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169C0EB5-2ED0-427D-B183-EF5BF6ADDED3}" type="datetimeFigureOut">
              <a:rPr lang="en-GB" smtClean="0"/>
              <a:t>20/05/2026</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8877EE2C-B8B4-422E-A355-053DC7123604}" type="slidenum">
              <a:rPr lang="en-GB" smtClean="0"/>
              <a:t>‹#›</a:t>
            </a:fld>
            <a:endParaRPr lang="en-GB"/>
          </a:p>
        </p:txBody>
      </p:sp>
    </p:spTree>
    <p:extLst>
      <p:ext uri="{BB962C8B-B14F-4D97-AF65-F5344CB8AC3E}">
        <p14:creationId xmlns:p14="http://schemas.microsoft.com/office/powerpoint/2010/main" val="109855275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xml"/><Relationship Id="rId4" Type="http://schemas.openxmlformats.org/officeDocument/2006/relationships/image" Target="../media/image3.tmp"/></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12.tmp"/><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7.png"/><Relationship Id="rId2" Type="http://schemas.openxmlformats.org/officeDocument/2006/relationships/image" Target="../media/image13.gif"/><Relationship Id="rId1" Type="http://schemas.openxmlformats.org/officeDocument/2006/relationships/slideLayout" Target="../slideLayouts/slideLayout4.xml"/><Relationship Id="rId6" Type="http://schemas.openxmlformats.org/officeDocument/2006/relationships/image" Target="../media/image16.tmp"/><Relationship Id="rId5" Type="http://schemas.openxmlformats.org/officeDocument/2006/relationships/image" Target="../media/image2.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7.png"/><Relationship Id="rId2" Type="http://schemas.openxmlformats.org/officeDocument/2006/relationships/image" Target="../media/image23.gif"/><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bbc.co.uk/bitesize/groups/cx1lpm3ve37t" TargetMode="Externa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1.png"/><Relationship Id="rId4" Type="http://schemas.openxmlformats.org/officeDocument/2006/relationships/image" Target="../media/image30.png"/></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tmp"/><Relationship Id="rId7" Type="http://schemas.openxmlformats.org/officeDocument/2006/relationships/image" Target="../media/image51.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 Id="rId9" Type="http://schemas.openxmlformats.org/officeDocument/2006/relationships/image" Target="../media/image53.png"/></Relationships>
</file>

<file path=ppt/slides/_rels/slide1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5.xml"/><Relationship Id="rId4" Type="http://schemas.openxmlformats.org/officeDocument/2006/relationships/image" Target="../media/image56.png"/></Relationships>
</file>

<file path=ppt/slides/_rels/slide19.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10" Type="http://schemas.openxmlformats.org/officeDocument/2006/relationships/image" Target="../media/image64.png"/><Relationship Id="rId4" Type="http://schemas.openxmlformats.org/officeDocument/2006/relationships/image" Target="../media/image58.png"/><Relationship Id="rId9" Type="http://schemas.openxmlformats.org/officeDocument/2006/relationships/image" Target="../media/image63.png"/></Relationships>
</file>

<file path=ppt/slides/_rels/slide20.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s>
</file>

<file path=ppt/slides/_rels/slide2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76.png"/><Relationship Id="rId3" Type="http://schemas.openxmlformats.org/officeDocument/2006/relationships/image" Target="../media/image71.png"/><Relationship Id="rId7" Type="http://schemas.openxmlformats.org/officeDocument/2006/relationships/image" Target="../media/image75.png"/><Relationship Id="rId12" Type="http://schemas.openxmlformats.org/officeDocument/2006/relationships/image" Target="../media/image2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74.png"/><Relationship Id="rId11" Type="http://schemas.openxmlformats.org/officeDocument/2006/relationships/image" Target="../media/image79.png"/><Relationship Id="rId5" Type="http://schemas.openxmlformats.org/officeDocument/2006/relationships/image" Target="../media/image73.png"/><Relationship Id="rId10" Type="http://schemas.openxmlformats.org/officeDocument/2006/relationships/image" Target="../media/image78.png"/><Relationship Id="rId4" Type="http://schemas.openxmlformats.org/officeDocument/2006/relationships/image" Target="../media/image72.png"/><Relationship Id="rId9" Type="http://schemas.openxmlformats.org/officeDocument/2006/relationships/image" Target="../media/image77.png"/></Relationships>
</file>

<file path=ppt/slides/_rels/slide23.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82.png"/><Relationship Id="rId7" Type="http://schemas.openxmlformats.org/officeDocument/2006/relationships/image" Target="../media/image86.png"/><Relationship Id="rId2" Type="http://schemas.openxmlformats.org/officeDocument/2006/relationships/image" Target="../media/image81.png"/><Relationship Id="rId1" Type="http://schemas.openxmlformats.org/officeDocument/2006/relationships/slideLayout" Target="../slideLayouts/slideLayout2.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25.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png"/><Relationship Id="rId1" Type="http://schemas.openxmlformats.org/officeDocument/2006/relationships/slideLayout" Target="../slideLayouts/slideLayout2.xml"/><Relationship Id="rId5" Type="http://schemas.openxmlformats.org/officeDocument/2006/relationships/image" Target="../media/image90.png"/><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91.png"/><Relationship Id="rId1" Type="http://schemas.openxmlformats.org/officeDocument/2006/relationships/slideLayout" Target="../slideLayouts/slideLayout2.xml"/><Relationship Id="rId4" Type="http://schemas.openxmlformats.org/officeDocument/2006/relationships/image" Target="../media/image92.png"/></Relationships>
</file>

<file path=ppt/slides/_rels/slide27.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94.png"/></Relationships>
</file>

<file path=ppt/slides/_rels/slide28.xml.rels><?xml version="1.0" encoding="UTF-8" standalone="yes"?>
<Relationships xmlns="http://schemas.openxmlformats.org/package/2006/relationships"><Relationship Id="rId3" Type="http://schemas.openxmlformats.org/officeDocument/2006/relationships/image" Target="../media/image96.tmp"/><Relationship Id="rId2" Type="http://schemas.openxmlformats.org/officeDocument/2006/relationships/image" Target="../media/image95.png"/><Relationship Id="rId1" Type="http://schemas.openxmlformats.org/officeDocument/2006/relationships/slideLayout" Target="../slideLayouts/slideLayout3.xml"/><Relationship Id="rId4" Type="http://schemas.openxmlformats.org/officeDocument/2006/relationships/image" Target="../media/image97.png"/></Relationships>
</file>

<file path=ppt/slides/_rels/slide29.xml.rels><?xml version="1.0" encoding="UTF-8" standalone="yes"?>
<Relationships xmlns="http://schemas.openxmlformats.org/package/2006/relationships"><Relationship Id="rId8" Type="http://schemas.openxmlformats.org/officeDocument/2006/relationships/image" Target="../media/image103.gif"/><Relationship Id="rId3" Type="http://schemas.openxmlformats.org/officeDocument/2006/relationships/image" Target="../media/image98.png"/><Relationship Id="rId7" Type="http://schemas.openxmlformats.org/officeDocument/2006/relationships/image" Target="../media/image102.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101.png"/><Relationship Id="rId5" Type="http://schemas.openxmlformats.org/officeDocument/2006/relationships/image" Target="../media/image100.png"/><Relationship Id="rId4" Type="http://schemas.openxmlformats.org/officeDocument/2006/relationships/image" Target="../media/image99.png"/></Relationships>
</file>

<file path=ppt/slides/_rels/slide30.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106.tmp"/></Relationships>
</file>

<file path=ppt/slides/_rels/slide31.xml.rels><?xml version="1.0" encoding="UTF-8" standalone="yes"?>
<Relationships xmlns="http://schemas.openxmlformats.org/package/2006/relationships"><Relationship Id="rId3" Type="http://schemas.openxmlformats.org/officeDocument/2006/relationships/image" Target="../media/image108.png"/><Relationship Id="rId7" Type="http://schemas.openxmlformats.org/officeDocument/2006/relationships/image" Target="../media/image87.png"/><Relationship Id="rId2" Type="http://schemas.openxmlformats.org/officeDocument/2006/relationships/image" Target="../media/image107.png"/><Relationship Id="rId1" Type="http://schemas.openxmlformats.org/officeDocument/2006/relationships/slideLayout" Target="../slideLayouts/slideLayout2.xml"/><Relationship Id="rId6" Type="http://schemas.openxmlformats.org/officeDocument/2006/relationships/image" Target="../media/image111.png"/><Relationship Id="rId5" Type="http://schemas.openxmlformats.org/officeDocument/2006/relationships/image" Target="../media/image110.png"/><Relationship Id="rId4" Type="http://schemas.openxmlformats.org/officeDocument/2006/relationships/image" Target="../media/image109.png"/></Relationships>
</file>

<file path=ppt/slides/_rels/slide32.xml.rels><?xml version="1.0" encoding="UTF-8" standalone="yes"?>
<Relationships xmlns="http://schemas.openxmlformats.org/package/2006/relationships"><Relationship Id="rId3" Type="http://schemas.openxmlformats.org/officeDocument/2006/relationships/image" Target="../media/image113.tmp"/><Relationship Id="rId2" Type="http://schemas.openxmlformats.org/officeDocument/2006/relationships/image" Target="../media/image112.png"/><Relationship Id="rId1" Type="http://schemas.openxmlformats.org/officeDocument/2006/relationships/slideLayout" Target="../slideLayouts/slideLayout2.xml"/><Relationship Id="rId5" Type="http://schemas.openxmlformats.org/officeDocument/2006/relationships/image" Target="../media/image87.png"/><Relationship Id="rId4" Type="http://schemas.openxmlformats.org/officeDocument/2006/relationships/image" Target="../media/image114.tmp"/></Relationships>
</file>

<file path=ppt/slides/_rels/slide33.xml.rels><?xml version="1.0" encoding="UTF-8" standalone="yes"?>
<Relationships xmlns="http://schemas.openxmlformats.org/package/2006/relationships"><Relationship Id="rId3" Type="http://schemas.openxmlformats.org/officeDocument/2006/relationships/image" Target="../media/image116.png"/><Relationship Id="rId7" Type="http://schemas.openxmlformats.org/officeDocument/2006/relationships/image" Target="../media/image87.png"/><Relationship Id="rId2" Type="http://schemas.openxmlformats.org/officeDocument/2006/relationships/image" Target="../media/image115.png"/><Relationship Id="rId1" Type="http://schemas.openxmlformats.org/officeDocument/2006/relationships/slideLayout" Target="../slideLayouts/slideLayout2.xml"/><Relationship Id="rId6" Type="http://schemas.openxmlformats.org/officeDocument/2006/relationships/image" Target="../media/image119.tmp"/><Relationship Id="rId5" Type="http://schemas.openxmlformats.org/officeDocument/2006/relationships/image" Target="../media/image118.png"/><Relationship Id="rId4" Type="http://schemas.openxmlformats.org/officeDocument/2006/relationships/image" Target="../media/image117.png"/></Relationships>
</file>

<file path=ppt/slides/_rels/slide34.xml.rels><?xml version="1.0" encoding="UTF-8" standalone="yes"?>
<Relationships xmlns="http://schemas.openxmlformats.org/package/2006/relationships"><Relationship Id="rId8" Type="http://schemas.openxmlformats.org/officeDocument/2006/relationships/image" Target="../media/image125.png"/><Relationship Id="rId3" Type="http://schemas.openxmlformats.org/officeDocument/2006/relationships/image" Target="../media/image87.png"/><Relationship Id="rId7" Type="http://schemas.openxmlformats.org/officeDocument/2006/relationships/image" Target="../media/image124.png"/><Relationship Id="rId2" Type="http://schemas.openxmlformats.org/officeDocument/2006/relationships/image" Target="../media/image120.png"/><Relationship Id="rId1" Type="http://schemas.openxmlformats.org/officeDocument/2006/relationships/slideLayout" Target="../slideLayouts/slideLayout2.xml"/><Relationship Id="rId6" Type="http://schemas.openxmlformats.org/officeDocument/2006/relationships/image" Target="../media/image123.png"/><Relationship Id="rId5" Type="http://schemas.openxmlformats.org/officeDocument/2006/relationships/image" Target="../media/image122.png"/><Relationship Id="rId10" Type="http://schemas.openxmlformats.org/officeDocument/2006/relationships/image" Target="../media/image127.png"/><Relationship Id="rId4" Type="http://schemas.openxmlformats.org/officeDocument/2006/relationships/image" Target="../media/image121.png"/><Relationship Id="rId9" Type="http://schemas.openxmlformats.org/officeDocument/2006/relationships/image" Target="../media/image126.png"/></Relationships>
</file>

<file path=ppt/slides/_rels/slide35.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30.tmp"/><Relationship Id="rId7" Type="http://schemas.openxmlformats.org/officeDocument/2006/relationships/image" Target="../media/image134.tmp"/><Relationship Id="rId2" Type="http://schemas.openxmlformats.org/officeDocument/2006/relationships/image" Target="../media/image129.png"/><Relationship Id="rId1" Type="http://schemas.openxmlformats.org/officeDocument/2006/relationships/slideLayout" Target="../slideLayouts/slideLayout2.xml"/><Relationship Id="rId6" Type="http://schemas.openxmlformats.org/officeDocument/2006/relationships/image" Target="../media/image133.png"/><Relationship Id="rId5" Type="http://schemas.openxmlformats.org/officeDocument/2006/relationships/image" Target="../media/image132.png"/><Relationship Id="rId4" Type="http://schemas.openxmlformats.org/officeDocument/2006/relationships/image" Target="../media/image1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72413" y="3975002"/>
            <a:ext cx="7772400" cy="1199704"/>
          </a:xfrm>
        </p:spPr>
        <p:txBody>
          <a:bodyPr>
            <a:normAutofit fontScale="85000" lnSpcReduction="10000"/>
          </a:bodyPr>
          <a:lstStyle/>
          <a:p>
            <a:pPr algn="ctr"/>
            <a:r>
              <a:rPr lang="en-GB" dirty="0"/>
              <a:t>We believe that every child deserves a happy, safe and stimulating environment that inspires them to become confident, caring and independent learners. </a:t>
            </a:r>
          </a:p>
          <a:p>
            <a:pPr algn="ctr"/>
            <a:r>
              <a:rPr lang="en-GB" dirty="0"/>
              <a:t>We are committed to helping your child</a:t>
            </a:r>
          </a:p>
          <a:p>
            <a:pPr algn="ctr"/>
            <a:r>
              <a:rPr lang="en-GB" b="1" i="1" u="sng" dirty="0"/>
              <a:t>be the best they can be.</a:t>
            </a:r>
            <a:endParaRPr lang="en-GB" dirty="0"/>
          </a:p>
          <a:p>
            <a:pPr algn="ctr"/>
            <a:endParaRPr lang="en-GB" dirty="0"/>
          </a:p>
        </p:txBody>
      </p:sp>
      <p:pic>
        <p:nvPicPr>
          <p:cNvPr id="1031" name="Picture 7"/>
          <p:cNvPicPr>
            <a:picLocks noChangeAspect="1" noChangeArrowheads="1"/>
          </p:cNvPicPr>
          <p:nvPr/>
        </p:nvPicPr>
        <p:blipFill rotWithShape="1">
          <a:blip r:embed="rId2">
            <a:extLst>
              <a:ext uri="{28A0092B-C50C-407E-A947-70E740481C1C}">
                <a14:useLocalDpi xmlns:a14="http://schemas.microsoft.com/office/drawing/2010/main" val="0"/>
              </a:ext>
            </a:extLst>
          </a:blip>
          <a:srcRect l="2892" b="65156"/>
          <a:stretch/>
        </p:blipFill>
        <p:spPr bwMode="auto">
          <a:xfrm>
            <a:off x="2771800" y="651089"/>
            <a:ext cx="3431565" cy="2007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971600" y="2659032"/>
            <a:ext cx="6585457" cy="923330"/>
          </a:xfrm>
          <a:prstGeom prst="rect">
            <a:avLst/>
          </a:prstGeom>
          <a:noFill/>
        </p:spPr>
        <p:txBody>
          <a:bodyPr wrap="none" lIns="91440" tIns="45720" rIns="91440" bIns="45720">
            <a:spAutoFit/>
          </a:bodyPr>
          <a:lstStyle/>
          <a:p>
            <a:pPr algn="ctr"/>
            <a:r>
              <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Alton Infant School</a:t>
            </a:r>
          </a:p>
        </p:txBody>
      </p:sp>
      <p:pic>
        <p:nvPicPr>
          <p:cNvPr id="5" name="Picture 4"/>
          <p:cNvPicPr>
            <a:picLocks noChangeAspect="1"/>
          </p:cNvPicPr>
          <p:nvPr/>
        </p:nvPicPr>
        <p:blipFill>
          <a:blip r:embed="rId3"/>
          <a:stretch>
            <a:fillRect/>
          </a:stretch>
        </p:blipFill>
        <p:spPr>
          <a:xfrm>
            <a:off x="672413" y="5567346"/>
            <a:ext cx="1130333" cy="941944"/>
          </a:xfrm>
          <a:prstGeom prst="rect">
            <a:avLst/>
          </a:prstGeom>
        </p:spPr>
      </p:pic>
      <p:pic>
        <p:nvPicPr>
          <p:cNvPr id="9" name="Picture 8"/>
          <p:cNvPicPr/>
          <p:nvPr/>
        </p:nvPicPr>
        <p:blipFill>
          <a:blip r:embed="rId4" cstate="print">
            <a:extLst>
              <a:ext uri="{28A0092B-C50C-407E-A947-70E740481C1C}">
                <a14:useLocalDpi xmlns:a14="http://schemas.microsoft.com/office/drawing/2010/main" val="0"/>
              </a:ext>
            </a:extLst>
          </a:blip>
          <a:stretch>
            <a:fillRect/>
          </a:stretch>
        </p:blipFill>
        <p:spPr>
          <a:xfrm>
            <a:off x="3334650" y="5513808"/>
            <a:ext cx="2447925" cy="524510"/>
          </a:xfrm>
          <a:prstGeom prst="rect">
            <a:avLst/>
          </a:prstGeom>
        </p:spPr>
      </p:pic>
    </p:spTree>
    <p:extLst>
      <p:ext uri="{BB962C8B-B14F-4D97-AF65-F5344CB8AC3E}">
        <p14:creationId xmlns:p14="http://schemas.microsoft.com/office/powerpoint/2010/main" val="35830238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391280"/>
            <a:ext cx="8640960" cy="942537"/>
          </a:xfrm>
        </p:spPr>
        <p:txBody>
          <a:bodyPr>
            <a:normAutofit fontScale="90000"/>
          </a:bodyPr>
          <a:lstStyle/>
          <a:p>
            <a:r>
              <a:rPr lang="en-GB" dirty="0">
                <a:solidFill>
                  <a:srgbClr val="0070C0"/>
                </a:solidFill>
              </a:rPr>
              <a:t>WELCOME  </a:t>
            </a:r>
            <a:r>
              <a:rPr lang="en-GB" dirty="0"/>
              <a:t>                           </a:t>
            </a:r>
            <a:r>
              <a:rPr lang="en-GB" sz="3100" dirty="0">
                <a:solidFill>
                  <a:schemeClr val="tx1"/>
                </a:solidFill>
                <a:latin typeface="Comic Sans MS" panose="030F0702030302020204" pitchFamily="66" charset="0"/>
              </a:rPr>
              <a:t>Mr Richard Mead</a:t>
            </a:r>
            <a:br>
              <a:rPr lang="en-GB" sz="3100" dirty="0">
                <a:solidFill>
                  <a:schemeClr val="tx1"/>
                </a:solidFill>
                <a:latin typeface="Comic Sans MS" panose="030F0702030302020204" pitchFamily="66" charset="0"/>
              </a:rPr>
            </a:br>
            <a:r>
              <a:rPr lang="en-GB" sz="3100" dirty="0">
                <a:solidFill>
                  <a:schemeClr val="tx1"/>
                </a:solidFill>
                <a:latin typeface="Comic Sans MS" panose="030F0702030302020204" pitchFamily="66" charset="0"/>
              </a:rPr>
              <a:t>                                                       Headteacher</a:t>
            </a: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5215925" y="2749326"/>
            <a:ext cx="1656184" cy="2038099"/>
          </a:xfrm>
          <a:prstGeom prst="rect">
            <a:avLst/>
          </a:prstGeom>
          <a:ln>
            <a:solidFill>
              <a:srgbClr val="00B050"/>
            </a:solidFill>
          </a:ln>
          <a:effectLst>
            <a:glow rad="127000">
              <a:schemeClr val="accent1"/>
            </a:glow>
          </a:effectLst>
        </p:spPr>
      </p:pic>
      <p:sp>
        <p:nvSpPr>
          <p:cNvPr id="6" name="TextBox 5"/>
          <p:cNvSpPr txBox="1"/>
          <p:nvPr/>
        </p:nvSpPr>
        <p:spPr>
          <a:xfrm>
            <a:off x="4932040" y="5113862"/>
            <a:ext cx="2223954" cy="646331"/>
          </a:xfrm>
          <a:prstGeom prst="rect">
            <a:avLst/>
          </a:prstGeom>
          <a:noFill/>
        </p:spPr>
        <p:txBody>
          <a:bodyPr wrap="square" rtlCol="0">
            <a:spAutoFit/>
          </a:bodyPr>
          <a:lstStyle/>
          <a:p>
            <a:pPr algn="ctr"/>
            <a:r>
              <a:rPr lang="en-GB" b="1" dirty="0">
                <a:latin typeface="Comic Sans MS" panose="030F0702030302020204" pitchFamily="66" charset="0"/>
              </a:rPr>
              <a:t>Mrs Hill-</a:t>
            </a:r>
            <a:r>
              <a:rPr lang="en-GB" b="1" dirty="0" err="1">
                <a:latin typeface="Comic Sans MS" panose="030F0702030302020204" pitchFamily="66" charset="0"/>
              </a:rPr>
              <a:t>Venning</a:t>
            </a:r>
            <a:endParaRPr lang="en-GB" b="1" dirty="0">
              <a:latin typeface="Comic Sans MS" panose="030F0702030302020204" pitchFamily="66" charset="0"/>
            </a:endParaRPr>
          </a:p>
          <a:p>
            <a:pPr algn="ctr"/>
            <a:r>
              <a:rPr lang="en-GB" b="1" dirty="0">
                <a:latin typeface="Comic Sans MS" panose="030F0702030302020204" pitchFamily="66" charset="0"/>
              </a:rPr>
              <a:t>SENCO</a:t>
            </a:r>
          </a:p>
        </p:txBody>
      </p:sp>
      <p:sp>
        <p:nvSpPr>
          <p:cNvPr id="11" name="TextBox 10"/>
          <p:cNvSpPr txBox="1"/>
          <p:nvPr/>
        </p:nvSpPr>
        <p:spPr>
          <a:xfrm>
            <a:off x="907886" y="4994460"/>
            <a:ext cx="2380404" cy="646331"/>
          </a:xfrm>
          <a:prstGeom prst="rect">
            <a:avLst/>
          </a:prstGeom>
          <a:noFill/>
        </p:spPr>
        <p:txBody>
          <a:bodyPr wrap="square" rtlCol="0">
            <a:spAutoFit/>
          </a:bodyPr>
          <a:lstStyle/>
          <a:p>
            <a:r>
              <a:rPr lang="en-GB" b="1" dirty="0">
                <a:latin typeface="Comic Sans MS" panose="030F0702030302020204" pitchFamily="66" charset="0"/>
              </a:rPr>
              <a:t>Mrs Karen Cooper</a:t>
            </a:r>
          </a:p>
          <a:p>
            <a:r>
              <a:rPr lang="en-GB" b="1" dirty="0">
                <a:latin typeface="Comic Sans MS" panose="030F0702030302020204" pitchFamily="66" charset="0"/>
              </a:rPr>
              <a:t>Early Years Leader</a:t>
            </a:r>
          </a:p>
        </p:txBody>
      </p:sp>
      <p:pic>
        <p:nvPicPr>
          <p:cNvPr id="1026" name="Picture 2" descr="https://www.alton-inf.hants.sch.uk/_site/data/files/images/staff%20pics/22F64AE945A1701B4814FA428B62018B.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04877" y="274638"/>
            <a:ext cx="1692621" cy="2091596"/>
          </a:xfrm>
          <a:prstGeom prst="rect">
            <a:avLst/>
          </a:prstGeom>
          <a:noFill/>
          <a:effectLst>
            <a:glow rad="127000">
              <a:schemeClr val="accent1"/>
            </a:glow>
          </a:effectLst>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a:blip r:embed="rId5"/>
          <a:stretch>
            <a:fillRect/>
          </a:stretch>
        </p:blipFill>
        <p:spPr>
          <a:xfrm>
            <a:off x="677549" y="5767792"/>
            <a:ext cx="1130333" cy="941944"/>
          </a:xfrm>
          <a:prstGeom prst="rect">
            <a:avLst/>
          </a:prstGeom>
        </p:spPr>
      </p:pic>
      <p:pic>
        <p:nvPicPr>
          <p:cNvPr id="2" name="Picture 1">
            <a:extLst>
              <a:ext uri="{FF2B5EF4-FFF2-40B4-BE49-F238E27FC236}">
                <a16:creationId xmlns:a16="http://schemas.microsoft.com/office/drawing/2014/main" id="{EF60AB3C-04F8-47CC-8B81-4C18F7667A0D}"/>
              </a:ext>
            </a:extLst>
          </p:cNvPr>
          <p:cNvPicPr>
            <a:picLocks noChangeAspect="1"/>
          </p:cNvPicPr>
          <p:nvPr/>
        </p:nvPicPr>
        <p:blipFill>
          <a:blip r:embed="rId6"/>
          <a:stretch>
            <a:fillRect/>
          </a:stretch>
        </p:blipFill>
        <p:spPr>
          <a:xfrm>
            <a:off x="1632106" y="2683539"/>
            <a:ext cx="1656184" cy="2169674"/>
          </a:xfrm>
          <a:prstGeom prst="rect">
            <a:avLst/>
          </a:prstGeom>
          <a:effectLst>
            <a:glow rad="127000">
              <a:schemeClr val="accent1"/>
            </a:glow>
          </a:effectLst>
        </p:spPr>
      </p:pic>
    </p:spTree>
    <p:extLst>
      <p:ext uri="{BB962C8B-B14F-4D97-AF65-F5344CB8AC3E}">
        <p14:creationId xmlns:p14="http://schemas.microsoft.com/office/powerpoint/2010/main" val="2577092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33256F9-2D2C-485E-B59D-7C03DECB5DFE}"/>
              </a:ext>
            </a:extLst>
          </p:cNvPr>
          <p:cNvSpPr>
            <a:spLocks noGrp="1"/>
          </p:cNvSpPr>
          <p:nvPr>
            <p:ph type="title"/>
          </p:nvPr>
        </p:nvSpPr>
        <p:spPr/>
        <p:txBody>
          <a:bodyPr/>
          <a:lstStyle/>
          <a:p>
            <a:pPr algn="ctr"/>
            <a:r>
              <a:rPr lang="en-GB" dirty="0">
                <a:solidFill>
                  <a:srgbClr val="0070C0"/>
                </a:solidFill>
              </a:rPr>
              <a:t>Welcome</a:t>
            </a:r>
          </a:p>
        </p:txBody>
      </p:sp>
      <p:sp>
        <p:nvSpPr>
          <p:cNvPr id="5" name="Content Placeholder 4">
            <a:extLst>
              <a:ext uri="{FF2B5EF4-FFF2-40B4-BE49-F238E27FC236}">
                <a16:creationId xmlns:a16="http://schemas.microsoft.com/office/drawing/2014/main" id="{DB63E750-D7E9-43DB-88D4-4318ADC49149}"/>
              </a:ext>
            </a:extLst>
          </p:cNvPr>
          <p:cNvSpPr>
            <a:spLocks noGrp="1"/>
          </p:cNvSpPr>
          <p:nvPr>
            <p:ph sz="half" idx="1"/>
          </p:nvPr>
        </p:nvSpPr>
        <p:spPr>
          <a:xfrm>
            <a:off x="609600" y="2160589"/>
            <a:ext cx="4322439" cy="1916483"/>
          </a:xfrm>
        </p:spPr>
        <p:txBody>
          <a:bodyPr>
            <a:normAutofit/>
          </a:bodyPr>
          <a:lstStyle/>
          <a:p>
            <a:r>
              <a:rPr lang="en-GB" sz="2800" dirty="0">
                <a:latin typeface="Comic Sans MS" panose="030F0702030302020204" pitchFamily="66" charset="0"/>
              </a:rPr>
              <a:t>Mrs </a:t>
            </a:r>
            <a:r>
              <a:rPr lang="en-GB" sz="2800" dirty="0" err="1">
                <a:latin typeface="Comic Sans MS" panose="030F0702030302020204" pitchFamily="66" charset="0"/>
              </a:rPr>
              <a:t>Serdet</a:t>
            </a:r>
            <a:endParaRPr lang="en-GB" sz="2800" dirty="0">
              <a:latin typeface="Comic Sans MS" panose="030F0702030302020204" pitchFamily="66" charset="0"/>
            </a:endParaRPr>
          </a:p>
          <a:p>
            <a:r>
              <a:rPr lang="en-GB" sz="2800" dirty="0">
                <a:latin typeface="Comic Sans MS" panose="030F0702030302020204" pitchFamily="66" charset="0"/>
              </a:rPr>
              <a:t>Headteacher from September 2026 </a:t>
            </a:r>
          </a:p>
        </p:txBody>
      </p:sp>
      <p:pic>
        <p:nvPicPr>
          <p:cNvPr id="7" name="Content Placeholder 6">
            <a:extLst>
              <a:ext uri="{FF2B5EF4-FFF2-40B4-BE49-F238E27FC236}">
                <a16:creationId xmlns:a16="http://schemas.microsoft.com/office/drawing/2014/main" id="{4237626F-8355-42A5-9162-589114E8348F}"/>
              </a:ext>
            </a:extLst>
          </p:cNvPr>
          <p:cNvPicPr>
            <a:picLocks noGrp="1" noChangeAspect="1"/>
          </p:cNvPicPr>
          <p:nvPr>
            <p:ph sz="half" idx="2"/>
          </p:nvPr>
        </p:nvPicPr>
        <p:blipFill>
          <a:blip r:embed="rId2"/>
          <a:stretch>
            <a:fillRect/>
          </a:stretch>
        </p:blipFill>
        <p:spPr>
          <a:xfrm>
            <a:off x="5436096" y="2348880"/>
            <a:ext cx="1870659" cy="2851490"/>
          </a:xfrm>
          <a:prstGeom prst="rect">
            <a:avLst/>
          </a:prstGeom>
          <a:effectLst>
            <a:glow rad="127000">
              <a:schemeClr val="accent1"/>
            </a:glow>
          </a:effectLst>
        </p:spPr>
      </p:pic>
      <p:pic>
        <p:nvPicPr>
          <p:cNvPr id="2" name="Picture 1">
            <a:extLst>
              <a:ext uri="{FF2B5EF4-FFF2-40B4-BE49-F238E27FC236}">
                <a16:creationId xmlns:a16="http://schemas.microsoft.com/office/drawing/2014/main" id="{672A44C4-A27C-418B-B00B-0C91742DB2B4}"/>
              </a:ext>
            </a:extLst>
          </p:cNvPr>
          <p:cNvPicPr>
            <a:picLocks noChangeAspect="1"/>
          </p:cNvPicPr>
          <p:nvPr/>
        </p:nvPicPr>
        <p:blipFill>
          <a:blip r:embed="rId3"/>
          <a:stretch>
            <a:fillRect/>
          </a:stretch>
        </p:blipFill>
        <p:spPr>
          <a:xfrm>
            <a:off x="772771" y="5589240"/>
            <a:ext cx="1133954" cy="944962"/>
          </a:xfrm>
          <a:prstGeom prst="rect">
            <a:avLst/>
          </a:prstGeom>
        </p:spPr>
      </p:pic>
    </p:spTree>
    <p:extLst>
      <p:ext uri="{BB962C8B-B14F-4D97-AF65-F5344CB8AC3E}">
        <p14:creationId xmlns:p14="http://schemas.microsoft.com/office/powerpoint/2010/main" val="2514215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51520" y="274638"/>
            <a:ext cx="8640960" cy="942537"/>
          </a:xfrm>
        </p:spPr>
        <p:txBody>
          <a:bodyPr>
            <a:normAutofit/>
          </a:bodyPr>
          <a:lstStyle/>
          <a:p>
            <a:r>
              <a:rPr lang="en-GB" dirty="0">
                <a:solidFill>
                  <a:srgbClr val="0070C0"/>
                </a:solidFill>
              </a:rPr>
              <a:t>WELCOME</a:t>
            </a:r>
            <a:endParaRPr lang="en-GB" sz="3100" dirty="0">
              <a:solidFill>
                <a:srgbClr val="0070C0"/>
              </a:solidFill>
            </a:endParaRPr>
          </a:p>
        </p:txBody>
      </p:sp>
      <p:sp>
        <p:nvSpPr>
          <p:cNvPr id="6" name="TextBox 5"/>
          <p:cNvSpPr txBox="1"/>
          <p:nvPr/>
        </p:nvSpPr>
        <p:spPr>
          <a:xfrm>
            <a:off x="3429136" y="2857341"/>
            <a:ext cx="1656184" cy="1477328"/>
          </a:xfrm>
          <a:prstGeom prst="rect">
            <a:avLst/>
          </a:prstGeom>
          <a:noFill/>
        </p:spPr>
        <p:txBody>
          <a:bodyPr wrap="square" rtlCol="0">
            <a:spAutoFit/>
          </a:bodyPr>
          <a:lstStyle/>
          <a:p>
            <a:pPr algn="ctr"/>
            <a:endParaRPr lang="en-GB" b="1" dirty="0"/>
          </a:p>
          <a:p>
            <a:pPr algn="ctr"/>
            <a:r>
              <a:rPr lang="en-GB" b="1" dirty="0">
                <a:latin typeface="Comic Sans MS" panose="030F0702030302020204" pitchFamily="66" charset="0"/>
              </a:rPr>
              <a:t>Vice-Chair of Governors</a:t>
            </a:r>
          </a:p>
          <a:p>
            <a:pPr algn="ctr"/>
            <a:r>
              <a:rPr lang="en-GB" b="1" dirty="0">
                <a:latin typeface="Comic Sans MS" panose="030F0702030302020204" pitchFamily="66" charset="0"/>
              </a:rPr>
              <a:t>Safeguarding Governor</a:t>
            </a:r>
          </a:p>
        </p:txBody>
      </p:sp>
      <p:sp>
        <p:nvSpPr>
          <p:cNvPr id="8" name="TextBox 7"/>
          <p:cNvSpPr txBox="1"/>
          <p:nvPr/>
        </p:nvSpPr>
        <p:spPr>
          <a:xfrm>
            <a:off x="1124604" y="4573690"/>
            <a:ext cx="1935227" cy="923330"/>
          </a:xfrm>
          <a:prstGeom prst="rect">
            <a:avLst/>
          </a:prstGeom>
          <a:noFill/>
        </p:spPr>
        <p:txBody>
          <a:bodyPr wrap="square" rtlCol="0">
            <a:spAutoFit/>
          </a:bodyPr>
          <a:lstStyle/>
          <a:p>
            <a:r>
              <a:rPr lang="en-GB" b="1" dirty="0">
                <a:latin typeface="Comic Sans MS" panose="030F0702030302020204" pitchFamily="66" charset="0"/>
              </a:rPr>
              <a:t>Roisin Pope</a:t>
            </a:r>
          </a:p>
          <a:p>
            <a:r>
              <a:rPr lang="en-GB" b="1" dirty="0">
                <a:latin typeface="Comic Sans MS" panose="030F0702030302020204" pitchFamily="66" charset="0"/>
              </a:rPr>
              <a:t>Chair of Governors</a:t>
            </a:r>
          </a:p>
        </p:txBody>
      </p:sp>
      <p:pic>
        <p:nvPicPr>
          <p:cNvPr id="14" name="Picture 13"/>
          <p:cNvPicPr>
            <a:picLocks noChangeAspect="1"/>
          </p:cNvPicPr>
          <p:nvPr/>
        </p:nvPicPr>
        <p:blipFill>
          <a:blip r:embed="rId2"/>
          <a:stretch>
            <a:fillRect/>
          </a:stretch>
        </p:blipFill>
        <p:spPr>
          <a:xfrm>
            <a:off x="647919" y="5778467"/>
            <a:ext cx="1130333" cy="941944"/>
          </a:xfrm>
          <a:prstGeom prst="rect">
            <a:avLst/>
          </a:prstGeom>
        </p:spPr>
      </p:pic>
      <p:pic>
        <p:nvPicPr>
          <p:cNvPr id="4" name="Picture 3"/>
          <p:cNvPicPr>
            <a:picLocks noChangeAspect="1"/>
          </p:cNvPicPr>
          <p:nvPr/>
        </p:nvPicPr>
        <p:blipFill>
          <a:blip r:embed="rId3"/>
          <a:stretch>
            <a:fillRect/>
          </a:stretch>
        </p:blipFill>
        <p:spPr>
          <a:xfrm>
            <a:off x="3513785" y="534922"/>
            <a:ext cx="3143070" cy="2360510"/>
          </a:xfrm>
          <a:prstGeom prst="rect">
            <a:avLst/>
          </a:prstGeom>
          <a:effectLst>
            <a:glow rad="127000">
              <a:schemeClr val="accent1"/>
            </a:glow>
          </a:effectLst>
        </p:spPr>
      </p:pic>
      <p:pic>
        <p:nvPicPr>
          <p:cNvPr id="5" name="Picture 4">
            <a:extLst>
              <a:ext uri="{FF2B5EF4-FFF2-40B4-BE49-F238E27FC236}">
                <a16:creationId xmlns:a16="http://schemas.microsoft.com/office/drawing/2014/main" id="{6C4C132E-0352-4EDA-AF53-6A31CC2831CF}"/>
              </a:ext>
            </a:extLst>
          </p:cNvPr>
          <p:cNvPicPr>
            <a:picLocks noChangeAspect="1"/>
          </p:cNvPicPr>
          <p:nvPr/>
        </p:nvPicPr>
        <p:blipFill>
          <a:blip r:embed="rId4"/>
          <a:stretch>
            <a:fillRect/>
          </a:stretch>
        </p:blipFill>
        <p:spPr>
          <a:xfrm>
            <a:off x="866323" y="1060636"/>
            <a:ext cx="2032659" cy="2819270"/>
          </a:xfrm>
          <a:prstGeom prst="rect">
            <a:avLst/>
          </a:prstGeom>
          <a:effectLst>
            <a:glow rad="127000">
              <a:schemeClr val="accent1"/>
            </a:glow>
          </a:effectLst>
        </p:spPr>
      </p:pic>
      <p:pic>
        <p:nvPicPr>
          <p:cNvPr id="2" name="Picture 1">
            <a:extLst>
              <a:ext uri="{FF2B5EF4-FFF2-40B4-BE49-F238E27FC236}">
                <a16:creationId xmlns:a16="http://schemas.microsoft.com/office/drawing/2014/main" id="{0F8BD67B-C351-4112-B4B3-4ABD0E456FFA}"/>
              </a:ext>
            </a:extLst>
          </p:cNvPr>
          <p:cNvPicPr>
            <a:picLocks noChangeAspect="1"/>
          </p:cNvPicPr>
          <p:nvPr/>
        </p:nvPicPr>
        <p:blipFill>
          <a:blip r:embed="rId5"/>
          <a:stretch>
            <a:fillRect/>
          </a:stretch>
        </p:blipFill>
        <p:spPr>
          <a:xfrm>
            <a:off x="2681883" y="4439441"/>
            <a:ext cx="1808922" cy="1654971"/>
          </a:xfrm>
          <a:prstGeom prst="rect">
            <a:avLst/>
          </a:prstGeom>
        </p:spPr>
      </p:pic>
      <p:pic>
        <p:nvPicPr>
          <p:cNvPr id="9" name="Picture 8">
            <a:extLst>
              <a:ext uri="{FF2B5EF4-FFF2-40B4-BE49-F238E27FC236}">
                <a16:creationId xmlns:a16="http://schemas.microsoft.com/office/drawing/2014/main" id="{827AECDE-B44A-4241-BD25-6326E523895F}"/>
              </a:ext>
            </a:extLst>
          </p:cNvPr>
          <p:cNvPicPr>
            <a:picLocks noChangeAspect="1"/>
          </p:cNvPicPr>
          <p:nvPr/>
        </p:nvPicPr>
        <p:blipFill rotWithShape="1">
          <a:blip r:embed="rId6">
            <a:extLst>
              <a:ext uri="{28A0092B-C50C-407E-A947-70E740481C1C}">
                <a14:useLocalDpi xmlns:a14="http://schemas.microsoft.com/office/drawing/2010/main" val="0"/>
              </a:ext>
            </a:extLst>
          </a:blip>
          <a:srcRect l="9394"/>
          <a:stretch/>
        </p:blipFill>
        <p:spPr>
          <a:xfrm>
            <a:off x="5557657" y="3303029"/>
            <a:ext cx="1656184" cy="2414219"/>
          </a:xfrm>
          <a:prstGeom prst="rect">
            <a:avLst/>
          </a:prstGeom>
          <a:effectLst>
            <a:glow rad="127000">
              <a:schemeClr val="accent1"/>
            </a:glow>
          </a:effectLst>
        </p:spPr>
      </p:pic>
      <p:sp>
        <p:nvSpPr>
          <p:cNvPr id="12" name="TextBox 11">
            <a:extLst>
              <a:ext uri="{FF2B5EF4-FFF2-40B4-BE49-F238E27FC236}">
                <a16:creationId xmlns:a16="http://schemas.microsoft.com/office/drawing/2014/main" id="{7947E2DB-9DF3-41F5-BCA8-3C9D12081282}"/>
              </a:ext>
            </a:extLst>
          </p:cNvPr>
          <p:cNvSpPr txBox="1"/>
          <p:nvPr/>
        </p:nvSpPr>
        <p:spPr>
          <a:xfrm>
            <a:off x="3513785" y="5909746"/>
            <a:ext cx="4594484" cy="369332"/>
          </a:xfrm>
          <a:prstGeom prst="rect">
            <a:avLst/>
          </a:prstGeom>
          <a:noFill/>
        </p:spPr>
        <p:txBody>
          <a:bodyPr wrap="square">
            <a:spAutoFit/>
          </a:bodyPr>
          <a:lstStyle/>
          <a:p>
            <a:pPr algn="ctr"/>
            <a:r>
              <a:rPr lang="en-GB" b="1" dirty="0">
                <a:latin typeface="Comic Sans MS" panose="030F0702030302020204" pitchFamily="66" charset="0"/>
              </a:rPr>
              <a:t>Early Years Governor</a:t>
            </a:r>
          </a:p>
        </p:txBody>
      </p:sp>
    </p:spTree>
    <p:extLst>
      <p:ext uri="{BB962C8B-B14F-4D97-AF65-F5344CB8AC3E}">
        <p14:creationId xmlns:p14="http://schemas.microsoft.com/office/powerpoint/2010/main" val="4189224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a:solidFill>
                  <a:srgbClr val="FF0000"/>
                </a:solidFill>
              </a:rPr>
              <a:t>  </a:t>
            </a:r>
            <a:r>
              <a:rPr lang="en-GB" dirty="0">
                <a:solidFill>
                  <a:srgbClr val="0070C0"/>
                </a:solidFill>
              </a:rPr>
              <a:t>Year R Team </a:t>
            </a:r>
          </a:p>
        </p:txBody>
      </p:sp>
      <p:sp>
        <p:nvSpPr>
          <p:cNvPr id="5" name="Content Placeholder 4"/>
          <p:cNvSpPr>
            <a:spLocks noGrp="1"/>
          </p:cNvSpPr>
          <p:nvPr>
            <p:ph sz="half" idx="1"/>
          </p:nvPr>
        </p:nvSpPr>
        <p:spPr>
          <a:xfrm>
            <a:off x="683568" y="1700808"/>
            <a:ext cx="7992888" cy="3918163"/>
          </a:xfrm>
        </p:spPr>
        <p:txBody>
          <a:bodyPr>
            <a:normAutofit fontScale="70000" lnSpcReduction="20000"/>
          </a:bodyPr>
          <a:lstStyle/>
          <a:p>
            <a:endParaRPr lang="en-GB" sz="2400" dirty="0"/>
          </a:p>
          <a:p>
            <a:endParaRPr lang="en-GB" sz="2400" dirty="0"/>
          </a:p>
          <a:p>
            <a:endParaRPr lang="en-GB" sz="2400" dirty="0"/>
          </a:p>
          <a:p>
            <a:endParaRPr lang="en-GB" sz="2400" dirty="0"/>
          </a:p>
          <a:p>
            <a:endParaRPr lang="en-GB" sz="2400" dirty="0"/>
          </a:p>
          <a:p>
            <a:r>
              <a:rPr lang="en-GB" sz="3100" b="1" dirty="0"/>
              <a:t>Mrs Cooper :  Early Years Leader </a:t>
            </a:r>
          </a:p>
          <a:p>
            <a:pPr marL="109728" indent="0">
              <a:buNone/>
            </a:pPr>
            <a:r>
              <a:rPr lang="en-GB" sz="3100" b="1" dirty="0"/>
              <a:t>                         Willow Class Teacher </a:t>
            </a:r>
          </a:p>
          <a:p>
            <a:pPr marL="109728" indent="0">
              <a:buNone/>
            </a:pPr>
            <a:endParaRPr lang="en-GB" sz="2400" dirty="0"/>
          </a:p>
          <a:p>
            <a:endParaRPr lang="en-GB" sz="2400" dirty="0"/>
          </a:p>
          <a:p>
            <a:endParaRPr lang="en-GB" sz="2400" dirty="0"/>
          </a:p>
          <a:p>
            <a:r>
              <a:rPr lang="en-GB" sz="3400" b="1" dirty="0"/>
              <a:t>Mrs Grimes: Elm Class Teacher </a:t>
            </a:r>
          </a:p>
          <a:p>
            <a:endParaRPr lang="en-GB" sz="2400" dirty="0"/>
          </a:p>
          <a:p>
            <a:endParaRPr lang="en-GB" sz="2400" dirty="0"/>
          </a:p>
          <a:p>
            <a:endParaRPr lang="en-GB" dirty="0"/>
          </a:p>
          <a:p>
            <a:endParaRPr lang="en-GB" dirty="0"/>
          </a:p>
        </p:txBody>
      </p:sp>
      <p:pic>
        <p:nvPicPr>
          <p:cNvPr id="3081" name="Picture 9" descr="C:\Users\kcooper4\AppData\Local\Microsoft\Windows\Temporary Internet Files\Content.IE5\NLUIQPRC\open_house_clipart[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309685"/>
            <a:ext cx="2054359" cy="175116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a:stretch>
            <a:fillRect/>
          </a:stretch>
        </p:blipFill>
        <p:spPr>
          <a:xfrm>
            <a:off x="7593543" y="2655490"/>
            <a:ext cx="1082913" cy="1547018"/>
          </a:xfrm>
          <a:prstGeom prst="rect">
            <a:avLst/>
          </a:prstGeom>
        </p:spPr>
      </p:pic>
      <p:pic>
        <p:nvPicPr>
          <p:cNvPr id="7" name="Picture 6"/>
          <p:cNvPicPr>
            <a:picLocks noChangeAspect="1"/>
          </p:cNvPicPr>
          <p:nvPr/>
        </p:nvPicPr>
        <p:blipFill>
          <a:blip r:embed="rId4"/>
          <a:stretch>
            <a:fillRect/>
          </a:stretch>
        </p:blipFill>
        <p:spPr>
          <a:xfrm>
            <a:off x="7432910" y="4920219"/>
            <a:ext cx="1102627" cy="1553804"/>
          </a:xfrm>
          <a:prstGeom prst="rect">
            <a:avLst/>
          </a:prstGeom>
        </p:spPr>
      </p:pic>
      <p:pic>
        <p:nvPicPr>
          <p:cNvPr id="11" name="Picture 10"/>
          <p:cNvPicPr>
            <a:picLocks noChangeAspect="1"/>
          </p:cNvPicPr>
          <p:nvPr/>
        </p:nvPicPr>
        <p:blipFill>
          <a:blip r:embed="rId5"/>
          <a:stretch>
            <a:fillRect/>
          </a:stretch>
        </p:blipFill>
        <p:spPr>
          <a:xfrm>
            <a:off x="683568" y="5768235"/>
            <a:ext cx="1130333" cy="941944"/>
          </a:xfrm>
          <a:prstGeom prst="rect">
            <a:avLst/>
          </a:prstGeom>
        </p:spPr>
      </p:pic>
      <p:pic>
        <p:nvPicPr>
          <p:cNvPr id="4" name="Picture 3">
            <a:extLst>
              <a:ext uri="{FF2B5EF4-FFF2-40B4-BE49-F238E27FC236}">
                <a16:creationId xmlns:a16="http://schemas.microsoft.com/office/drawing/2014/main" id="{74A3E14D-FDB7-4122-9805-8289C3D162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68144" y="2514472"/>
            <a:ext cx="1395607" cy="1829055"/>
          </a:xfrm>
          <a:prstGeom prst="rect">
            <a:avLst/>
          </a:prstGeom>
          <a:effectLst>
            <a:glow rad="127000">
              <a:schemeClr val="accent1"/>
            </a:glow>
          </a:effectLst>
        </p:spPr>
      </p:pic>
      <p:pic>
        <p:nvPicPr>
          <p:cNvPr id="2" name="Picture 1">
            <a:extLst>
              <a:ext uri="{FF2B5EF4-FFF2-40B4-BE49-F238E27FC236}">
                <a16:creationId xmlns:a16="http://schemas.microsoft.com/office/drawing/2014/main" id="{10AA50AC-4AC8-452D-B0CD-2D4CAB621F94}"/>
              </a:ext>
            </a:extLst>
          </p:cNvPr>
          <p:cNvPicPr>
            <a:picLocks noChangeAspect="1"/>
          </p:cNvPicPr>
          <p:nvPr/>
        </p:nvPicPr>
        <p:blipFill>
          <a:blip r:embed="rId7"/>
          <a:stretch>
            <a:fillRect/>
          </a:stretch>
        </p:blipFill>
        <p:spPr>
          <a:xfrm>
            <a:off x="5609103" y="4812926"/>
            <a:ext cx="1526348" cy="1768390"/>
          </a:xfrm>
          <a:prstGeom prst="rect">
            <a:avLst/>
          </a:prstGeom>
          <a:effectLst>
            <a:glow rad="127000">
              <a:schemeClr val="accent1"/>
            </a:glow>
          </a:effectLst>
        </p:spPr>
      </p:pic>
    </p:spTree>
    <p:extLst>
      <p:ext uri="{BB962C8B-B14F-4D97-AF65-F5344CB8AC3E}">
        <p14:creationId xmlns:p14="http://schemas.microsoft.com/office/powerpoint/2010/main" val="40017194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a:solidFill>
                  <a:srgbClr val="FF0000"/>
                </a:solidFill>
              </a:rPr>
              <a:t>  </a:t>
            </a:r>
            <a:r>
              <a:rPr lang="en-GB" dirty="0">
                <a:solidFill>
                  <a:srgbClr val="0070C0"/>
                </a:solidFill>
              </a:rPr>
              <a:t>Year R Team </a:t>
            </a:r>
          </a:p>
        </p:txBody>
      </p:sp>
      <p:sp>
        <p:nvSpPr>
          <p:cNvPr id="5" name="Content Placeholder 4"/>
          <p:cNvSpPr>
            <a:spLocks noGrp="1"/>
          </p:cNvSpPr>
          <p:nvPr>
            <p:ph sz="half" idx="1"/>
          </p:nvPr>
        </p:nvSpPr>
        <p:spPr>
          <a:xfrm>
            <a:off x="683568" y="1700808"/>
            <a:ext cx="7992888" cy="3918163"/>
          </a:xfrm>
        </p:spPr>
        <p:txBody>
          <a:bodyPr>
            <a:normAutofit fontScale="92500" lnSpcReduction="10000"/>
          </a:bodyPr>
          <a:lstStyle/>
          <a:p>
            <a:endParaRPr lang="en-GB" sz="2400" dirty="0"/>
          </a:p>
          <a:p>
            <a:r>
              <a:rPr lang="en-GB" sz="3200" dirty="0"/>
              <a:t>Mrs Tigwell – </a:t>
            </a:r>
            <a:r>
              <a:rPr lang="en-GB" sz="2400" dirty="0"/>
              <a:t>Higher Level Teaching Assistant</a:t>
            </a:r>
          </a:p>
          <a:p>
            <a:endParaRPr lang="en-GB" sz="2400" dirty="0"/>
          </a:p>
          <a:p>
            <a:r>
              <a:rPr lang="en-GB" sz="3200" dirty="0"/>
              <a:t>Mrs Pelling – </a:t>
            </a:r>
            <a:r>
              <a:rPr lang="en-GB" sz="2400" dirty="0"/>
              <a:t>Teaching Assistant &amp; ELSA</a:t>
            </a:r>
          </a:p>
          <a:p>
            <a:endParaRPr lang="en-GB" sz="2400" dirty="0"/>
          </a:p>
          <a:p>
            <a:r>
              <a:rPr lang="en-GB" sz="3200" dirty="0"/>
              <a:t>Mrs Peacock- </a:t>
            </a:r>
            <a:r>
              <a:rPr lang="en-GB" sz="2400" dirty="0"/>
              <a:t>Higher Level Teaching Assistant</a:t>
            </a:r>
          </a:p>
          <a:p>
            <a:endParaRPr lang="en-GB" sz="2400" dirty="0"/>
          </a:p>
          <a:p>
            <a:r>
              <a:rPr lang="en-GB" sz="3200" dirty="0"/>
              <a:t>Mrs Stone – </a:t>
            </a:r>
            <a:r>
              <a:rPr lang="en-GB" sz="2400" dirty="0"/>
              <a:t>Teaching Assistant </a:t>
            </a:r>
          </a:p>
          <a:p>
            <a:endParaRPr lang="en-GB" sz="2400" dirty="0"/>
          </a:p>
          <a:p>
            <a:endParaRPr lang="en-GB" sz="2400" dirty="0"/>
          </a:p>
          <a:p>
            <a:endParaRPr lang="en-GB" dirty="0"/>
          </a:p>
          <a:p>
            <a:endParaRPr lang="en-GB" dirty="0"/>
          </a:p>
        </p:txBody>
      </p:sp>
      <p:pic>
        <p:nvPicPr>
          <p:cNvPr id="11" name="Picture 10"/>
          <p:cNvPicPr>
            <a:picLocks noChangeAspect="1"/>
          </p:cNvPicPr>
          <p:nvPr/>
        </p:nvPicPr>
        <p:blipFill>
          <a:blip r:embed="rId2"/>
          <a:stretch>
            <a:fillRect/>
          </a:stretch>
        </p:blipFill>
        <p:spPr>
          <a:xfrm>
            <a:off x="665817" y="5768235"/>
            <a:ext cx="1130333" cy="941944"/>
          </a:xfrm>
          <a:prstGeom prst="rect">
            <a:avLst/>
          </a:prstGeom>
        </p:spPr>
      </p:pic>
      <p:pic>
        <p:nvPicPr>
          <p:cNvPr id="12" name="Picture 11"/>
          <p:cNvPicPr>
            <a:picLocks noChangeAspect="1"/>
          </p:cNvPicPr>
          <p:nvPr/>
        </p:nvPicPr>
        <p:blipFill>
          <a:blip r:embed="rId3"/>
          <a:stretch>
            <a:fillRect/>
          </a:stretch>
        </p:blipFill>
        <p:spPr>
          <a:xfrm>
            <a:off x="350895" y="753368"/>
            <a:ext cx="1070011" cy="1294509"/>
          </a:xfrm>
          <a:prstGeom prst="rect">
            <a:avLst/>
          </a:prstGeom>
          <a:effectLst>
            <a:glow rad="127000">
              <a:schemeClr val="accent1"/>
            </a:glow>
          </a:effectLst>
        </p:spPr>
      </p:pic>
      <p:pic>
        <p:nvPicPr>
          <p:cNvPr id="10" name="Picture 9"/>
          <p:cNvPicPr>
            <a:picLocks noChangeAspect="1"/>
          </p:cNvPicPr>
          <p:nvPr/>
        </p:nvPicPr>
        <p:blipFill>
          <a:blip r:embed="rId4"/>
          <a:stretch>
            <a:fillRect/>
          </a:stretch>
        </p:blipFill>
        <p:spPr>
          <a:xfrm>
            <a:off x="7596336" y="2414953"/>
            <a:ext cx="1290439" cy="1561725"/>
          </a:xfrm>
          <a:prstGeom prst="rect">
            <a:avLst/>
          </a:prstGeom>
          <a:effectLst>
            <a:glow rad="127000">
              <a:schemeClr val="accent1"/>
            </a:glow>
          </a:effectLst>
        </p:spPr>
      </p:pic>
      <p:pic>
        <p:nvPicPr>
          <p:cNvPr id="15" name="Picture 14"/>
          <p:cNvPicPr>
            <a:picLocks noChangeAspect="1"/>
          </p:cNvPicPr>
          <p:nvPr/>
        </p:nvPicPr>
        <p:blipFill>
          <a:blip r:embed="rId5"/>
          <a:stretch>
            <a:fillRect/>
          </a:stretch>
        </p:blipFill>
        <p:spPr>
          <a:xfrm>
            <a:off x="7057816" y="315747"/>
            <a:ext cx="1511939" cy="1505843"/>
          </a:xfrm>
          <a:prstGeom prst="rect">
            <a:avLst/>
          </a:prstGeom>
        </p:spPr>
      </p:pic>
      <p:pic>
        <p:nvPicPr>
          <p:cNvPr id="4" name="Picture 3">
            <a:extLst>
              <a:ext uri="{FF2B5EF4-FFF2-40B4-BE49-F238E27FC236}">
                <a16:creationId xmlns:a16="http://schemas.microsoft.com/office/drawing/2014/main" id="{DAC100A9-C1F7-49D6-B52C-FBDBEF6D00F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577030" y="4878360"/>
            <a:ext cx="1080699" cy="1447533"/>
          </a:xfrm>
          <a:prstGeom prst="rect">
            <a:avLst/>
          </a:prstGeom>
          <a:effectLst>
            <a:glow rad="127000">
              <a:schemeClr val="accent1"/>
            </a:glow>
          </a:effectLst>
        </p:spPr>
      </p:pic>
      <p:pic>
        <p:nvPicPr>
          <p:cNvPr id="2" name="Picture 1">
            <a:extLst>
              <a:ext uri="{FF2B5EF4-FFF2-40B4-BE49-F238E27FC236}">
                <a16:creationId xmlns:a16="http://schemas.microsoft.com/office/drawing/2014/main" id="{2BC6DBAD-0945-4D52-A916-BAA40DC84A80}"/>
              </a:ext>
            </a:extLst>
          </p:cNvPr>
          <p:cNvPicPr>
            <a:picLocks noChangeAspect="1"/>
          </p:cNvPicPr>
          <p:nvPr/>
        </p:nvPicPr>
        <p:blipFill>
          <a:blip r:embed="rId7"/>
          <a:stretch>
            <a:fillRect/>
          </a:stretch>
        </p:blipFill>
        <p:spPr>
          <a:xfrm>
            <a:off x="7057816" y="4689916"/>
            <a:ext cx="1149626" cy="1409219"/>
          </a:xfrm>
          <a:prstGeom prst="rect">
            <a:avLst/>
          </a:prstGeom>
          <a:effectLst>
            <a:glow rad="127000">
              <a:schemeClr val="accent1"/>
            </a:glow>
          </a:effectLst>
        </p:spPr>
      </p:pic>
    </p:spTree>
    <p:extLst>
      <p:ext uri="{BB962C8B-B14F-4D97-AF65-F5344CB8AC3E}">
        <p14:creationId xmlns:p14="http://schemas.microsoft.com/office/powerpoint/2010/main" val="14459213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Autofit/>
          </a:bodyPr>
          <a:lstStyle/>
          <a:p>
            <a:r>
              <a:rPr lang="en-GB" sz="8000" dirty="0">
                <a:solidFill>
                  <a:srgbClr val="0070C0"/>
                </a:solidFill>
                <a:latin typeface="Comic Sans MS" panose="030F0702030302020204" pitchFamily="66" charset="0"/>
              </a:rPr>
              <a:t>Timeline</a:t>
            </a:r>
          </a:p>
        </p:txBody>
      </p:sp>
      <p:sp>
        <p:nvSpPr>
          <p:cNvPr id="2" name="Content Placeholder 1"/>
          <p:cNvSpPr>
            <a:spLocks noGrp="1"/>
          </p:cNvSpPr>
          <p:nvPr>
            <p:ph idx="1"/>
          </p:nvPr>
        </p:nvSpPr>
        <p:spPr>
          <a:xfrm>
            <a:off x="251521" y="1368178"/>
            <a:ext cx="8548500" cy="4885359"/>
          </a:xfrm>
        </p:spPr>
        <p:txBody>
          <a:bodyPr>
            <a:normAutofit fontScale="62500" lnSpcReduction="20000"/>
          </a:bodyPr>
          <a:lstStyle/>
          <a:p>
            <a:endParaRPr lang="en-GB" sz="2000" dirty="0"/>
          </a:p>
          <a:p>
            <a:pPr marL="109728" indent="0">
              <a:buNone/>
            </a:pPr>
            <a:endParaRPr lang="en-GB" sz="2000" dirty="0"/>
          </a:p>
          <a:p>
            <a:r>
              <a:rPr lang="en-GB" sz="2000" dirty="0"/>
              <a:t> </a:t>
            </a:r>
            <a:r>
              <a:rPr lang="en-GB" sz="3200" dirty="0"/>
              <a:t>Confirmation of place made via visiting school</a:t>
            </a:r>
          </a:p>
          <a:p>
            <a:pPr marL="109728" indent="0">
              <a:buNone/>
            </a:pPr>
            <a:r>
              <a:rPr lang="en-GB" sz="3200" dirty="0"/>
              <a:t>    office with documentation.</a:t>
            </a:r>
          </a:p>
          <a:p>
            <a:endParaRPr lang="en-GB" sz="3200" dirty="0"/>
          </a:p>
          <a:p>
            <a:r>
              <a:rPr lang="en-GB" sz="3200" dirty="0"/>
              <a:t>Welcome letter received via email. </a:t>
            </a:r>
          </a:p>
          <a:p>
            <a:pPr marL="109728" indent="0">
              <a:buNone/>
            </a:pPr>
            <a:endParaRPr lang="en-GB" sz="3200" dirty="0"/>
          </a:p>
          <a:p>
            <a:r>
              <a:rPr lang="en-GB" sz="3200" dirty="0"/>
              <a:t> Opportunity to look at information on Website.</a:t>
            </a:r>
          </a:p>
          <a:p>
            <a:endParaRPr lang="en-GB" sz="3200" dirty="0"/>
          </a:p>
          <a:p>
            <a:r>
              <a:rPr lang="en-GB" sz="3200" dirty="0"/>
              <a:t> An Information pack – Collect tonight </a:t>
            </a:r>
          </a:p>
          <a:p>
            <a:pPr marL="109728" indent="0">
              <a:buNone/>
            </a:pPr>
            <a:endParaRPr lang="en-GB" sz="3200" dirty="0"/>
          </a:p>
          <a:p>
            <a:r>
              <a:rPr lang="en-GB" sz="3200" dirty="0"/>
              <a:t>‘Stay and play’ sessions – Dates in information pack</a:t>
            </a:r>
          </a:p>
          <a:p>
            <a:pPr marL="109728" indent="0">
              <a:buNone/>
            </a:pPr>
            <a:r>
              <a:rPr lang="en-GB" sz="3200" dirty="0"/>
              <a:t>                              </a:t>
            </a:r>
          </a:p>
          <a:p>
            <a:pPr marL="109728" indent="0">
              <a:buNone/>
            </a:pPr>
            <a:endParaRPr lang="en-GB" sz="2000" dirty="0"/>
          </a:p>
        </p:txBody>
      </p:sp>
      <p:pic>
        <p:nvPicPr>
          <p:cNvPr id="5123" name="Picture 3" descr="C:\Users\kcooper4\AppData\Local\Microsoft\Windows\Temporary Internet Files\Content.IE5\IG2IS40Y\stop_watch_-_cartoon[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158443"/>
            <a:ext cx="1728192" cy="120973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C:\Users\kcooper4\AppData\Local\Microsoft\Windows\Temporary Internet Files\Content.IE5\APQ0JWB1\kids-holding-welcome-sign[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37796" y="5738574"/>
            <a:ext cx="1678620" cy="102243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4"/>
          <a:stretch>
            <a:fillRect/>
          </a:stretch>
        </p:blipFill>
        <p:spPr>
          <a:xfrm>
            <a:off x="609599" y="5734092"/>
            <a:ext cx="1130333" cy="941944"/>
          </a:xfrm>
          <a:prstGeom prst="rect">
            <a:avLst/>
          </a:prstGeom>
        </p:spPr>
      </p:pic>
      <p:pic>
        <p:nvPicPr>
          <p:cNvPr id="4" name="Picture 3"/>
          <p:cNvPicPr>
            <a:picLocks noChangeAspect="1"/>
          </p:cNvPicPr>
          <p:nvPr/>
        </p:nvPicPr>
        <p:blipFill>
          <a:blip r:embed="rId5"/>
          <a:stretch>
            <a:fillRect/>
          </a:stretch>
        </p:blipFill>
        <p:spPr>
          <a:xfrm>
            <a:off x="5148064" y="2223248"/>
            <a:ext cx="459228" cy="477597"/>
          </a:xfrm>
          <a:prstGeom prst="rect">
            <a:avLst/>
          </a:prstGeom>
        </p:spPr>
      </p:pic>
      <p:pic>
        <p:nvPicPr>
          <p:cNvPr id="5" name="Picture 4"/>
          <p:cNvPicPr>
            <a:picLocks noChangeAspect="1"/>
          </p:cNvPicPr>
          <p:nvPr/>
        </p:nvPicPr>
        <p:blipFill>
          <a:blip r:embed="rId6"/>
          <a:stretch>
            <a:fillRect/>
          </a:stretch>
        </p:blipFill>
        <p:spPr>
          <a:xfrm>
            <a:off x="6180556" y="2815352"/>
            <a:ext cx="457240" cy="475529"/>
          </a:xfrm>
          <a:prstGeom prst="rect">
            <a:avLst/>
          </a:prstGeom>
        </p:spPr>
      </p:pic>
      <p:pic>
        <p:nvPicPr>
          <p:cNvPr id="6" name="Picture 5"/>
          <p:cNvPicPr>
            <a:picLocks noChangeAspect="1"/>
          </p:cNvPicPr>
          <p:nvPr/>
        </p:nvPicPr>
        <p:blipFill>
          <a:blip r:embed="rId7"/>
          <a:stretch>
            <a:fillRect/>
          </a:stretch>
        </p:blipFill>
        <p:spPr>
          <a:xfrm>
            <a:off x="7531731" y="111335"/>
            <a:ext cx="1484631" cy="986256"/>
          </a:xfrm>
          <a:prstGeom prst="rect">
            <a:avLst/>
          </a:prstGeom>
        </p:spPr>
      </p:pic>
    </p:spTree>
    <p:extLst>
      <p:ext uri="{BB962C8B-B14F-4D97-AF65-F5344CB8AC3E}">
        <p14:creationId xmlns:p14="http://schemas.microsoft.com/office/powerpoint/2010/main" val="1770442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4301F-6B2B-4E73-B581-7334AEB66784}"/>
              </a:ext>
            </a:extLst>
          </p:cNvPr>
          <p:cNvSpPr>
            <a:spLocks noGrp="1"/>
          </p:cNvSpPr>
          <p:nvPr>
            <p:ph type="title"/>
          </p:nvPr>
        </p:nvSpPr>
        <p:spPr/>
        <p:txBody>
          <a:bodyPr/>
          <a:lstStyle/>
          <a:p>
            <a:r>
              <a:rPr lang="en-GB" sz="3600" dirty="0">
                <a:solidFill>
                  <a:srgbClr val="0070C0"/>
                </a:solidFill>
                <a:latin typeface="Comic Sans MS" panose="030F0702030302020204" pitchFamily="66" charset="0"/>
              </a:rPr>
              <a:t>Transition into school </a:t>
            </a:r>
            <a:endParaRPr lang="en-GB" dirty="0"/>
          </a:p>
        </p:txBody>
      </p:sp>
      <p:sp>
        <p:nvSpPr>
          <p:cNvPr id="3" name="Content Placeholder 2">
            <a:extLst>
              <a:ext uri="{FF2B5EF4-FFF2-40B4-BE49-F238E27FC236}">
                <a16:creationId xmlns:a16="http://schemas.microsoft.com/office/drawing/2014/main" id="{328B8B09-BE8E-478E-B7AB-98FB2F717BCD}"/>
              </a:ext>
            </a:extLst>
          </p:cNvPr>
          <p:cNvSpPr>
            <a:spLocks noGrp="1"/>
          </p:cNvSpPr>
          <p:nvPr>
            <p:ph idx="1"/>
          </p:nvPr>
        </p:nvSpPr>
        <p:spPr>
          <a:xfrm>
            <a:off x="362094" y="1412776"/>
            <a:ext cx="6842721" cy="2664296"/>
          </a:xfrm>
        </p:spPr>
        <p:txBody>
          <a:bodyPr>
            <a:noAutofit/>
          </a:bodyPr>
          <a:lstStyle/>
          <a:p>
            <a:r>
              <a:rPr lang="en-GB" sz="2400" b="0" i="0" u="none" strike="noStrike" baseline="0" dirty="0">
                <a:solidFill>
                  <a:srgbClr val="000000"/>
                </a:solidFill>
                <a:latin typeface="Arial" panose="020B0604020202020204" pitchFamily="34" charset="0"/>
              </a:rPr>
              <a:t>A positive, well-planned transition into reception helps children feel safe and confident to continue their learning. It supports communication and language development, social and emotional wellbeing, and positive engagement with learning. For some children, reception is their first sustained experience of an education setting, making the quality of transition arrangements particularly critical. Strong transitions enable children to make the most of the vital early weeks in reception, laying strong foundations for future success. </a:t>
            </a:r>
            <a:endParaRPr lang="en-GB" sz="2400" dirty="0"/>
          </a:p>
        </p:txBody>
      </p:sp>
      <p:pic>
        <p:nvPicPr>
          <p:cNvPr id="5" name="Picture 4">
            <a:extLst>
              <a:ext uri="{FF2B5EF4-FFF2-40B4-BE49-F238E27FC236}">
                <a16:creationId xmlns:a16="http://schemas.microsoft.com/office/drawing/2014/main" id="{319A6480-9959-45DE-94DD-34D63ADD018F}"/>
              </a:ext>
            </a:extLst>
          </p:cNvPr>
          <p:cNvPicPr>
            <a:picLocks noChangeAspect="1"/>
          </p:cNvPicPr>
          <p:nvPr/>
        </p:nvPicPr>
        <p:blipFill>
          <a:blip r:embed="rId2"/>
          <a:stretch>
            <a:fillRect/>
          </a:stretch>
        </p:blipFill>
        <p:spPr>
          <a:xfrm>
            <a:off x="7668344" y="140167"/>
            <a:ext cx="1127858" cy="938865"/>
          </a:xfrm>
          <a:prstGeom prst="rect">
            <a:avLst/>
          </a:prstGeom>
        </p:spPr>
      </p:pic>
    </p:spTree>
    <p:extLst>
      <p:ext uri="{BB962C8B-B14F-4D97-AF65-F5344CB8AC3E}">
        <p14:creationId xmlns:p14="http://schemas.microsoft.com/office/powerpoint/2010/main" val="6956602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2271" y="350519"/>
            <a:ext cx="7886700" cy="1325563"/>
          </a:xfrm>
        </p:spPr>
        <p:txBody>
          <a:bodyPr>
            <a:normAutofit/>
          </a:bodyPr>
          <a:lstStyle/>
          <a:p>
            <a:pPr algn="ctr"/>
            <a:r>
              <a:rPr lang="en-GB" sz="4400" dirty="0">
                <a:solidFill>
                  <a:srgbClr val="0070C0"/>
                </a:solidFill>
                <a:latin typeface="Comic Sans MS" panose="030F0702030302020204" pitchFamily="66" charset="0"/>
              </a:rPr>
              <a:t>Transition into school </a:t>
            </a:r>
          </a:p>
        </p:txBody>
      </p:sp>
      <p:sp>
        <p:nvSpPr>
          <p:cNvPr id="2" name="Content Placeholder 1"/>
          <p:cNvSpPr>
            <a:spLocks noGrp="1"/>
          </p:cNvSpPr>
          <p:nvPr>
            <p:ph idx="1"/>
          </p:nvPr>
        </p:nvSpPr>
        <p:spPr>
          <a:xfrm>
            <a:off x="861764" y="1209086"/>
            <a:ext cx="6347714" cy="3880773"/>
          </a:xfrm>
        </p:spPr>
        <p:txBody>
          <a:bodyPr>
            <a:normAutofit fontScale="92500" lnSpcReduction="10000"/>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en-GB" sz="18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3 key themes to be prioritised working closely with families, building strong partnerships with early years settings and identifying needs early. </a:t>
            </a:r>
            <a:endParaRPr kumimoji="0" lang="en-GB" sz="1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endParaRPr>
          </a:p>
          <a:p>
            <a:pPr marL="571500" indent="-571500">
              <a:buFont typeface="Arial" panose="020B0604020202020204" pitchFamily="34" charset="0"/>
              <a:buChar char="•"/>
            </a:pPr>
            <a:endParaRPr lang="en-US" sz="3600" dirty="0">
              <a:latin typeface="Century Gothic" panose="020B0502020202020204" pitchFamily="34" charset="0"/>
            </a:endParaRPr>
          </a:p>
          <a:p>
            <a:pPr marL="0" indent="0" algn="ctr">
              <a:buNone/>
            </a:pPr>
            <a:r>
              <a:rPr lang="en-US" sz="3600" dirty="0">
                <a:latin typeface="Century Gothic" panose="020B0502020202020204" pitchFamily="34" charset="0"/>
              </a:rPr>
              <a:t>Transfer of professional knowledge </a:t>
            </a:r>
          </a:p>
          <a:p>
            <a:pPr marL="0" indent="0" algn="ctr">
              <a:buNone/>
            </a:pPr>
            <a:r>
              <a:rPr lang="en-US" sz="1100" dirty="0">
                <a:latin typeface="Century Gothic" panose="020B0502020202020204" pitchFamily="34" charset="0"/>
              </a:rPr>
              <a:t>           </a:t>
            </a:r>
            <a:r>
              <a:rPr lang="en-US" sz="2200" dirty="0">
                <a:latin typeface="Century Gothic" panose="020B0502020202020204" pitchFamily="34" charset="0"/>
              </a:rPr>
              <a:t>Visits to pre-schools settings by child’s new class teacher to meet the children in a safe and familiar place</a:t>
            </a:r>
          </a:p>
          <a:p>
            <a:pPr marL="0" indent="0">
              <a:buNone/>
            </a:pPr>
            <a:r>
              <a:rPr lang="en-US" sz="2200" dirty="0">
                <a:latin typeface="Century Gothic" panose="020B0502020202020204" pitchFamily="34" charset="0"/>
              </a:rPr>
              <a:t>           Information sharing with pre-school</a:t>
            </a:r>
          </a:p>
          <a:p>
            <a:pPr marL="0" indent="0">
              <a:buNone/>
            </a:pPr>
            <a:endParaRPr lang="en-US" sz="3600" dirty="0">
              <a:latin typeface="Century Gothic" panose="020B0502020202020204" pitchFamily="34" charset="0"/>
            </a:endParaRPr>
          </a:p>
          <a:p>
            <a:endParaRPr lang="en-GB" dirty="0"/>
          </a:p>
        </p:txBody>
      </p:sp>
      <p:pic>
        <p:nvPicPr>
          <p:cNvPr id="4" name="Picture 3"/>
          <p:cNvPicPr>
            <a:picLocks noChangeAspect="1"/>
          </p:cNvPicPr>
          <p:nvPr/>
        </p:nvPicPr>
        <p:blipFill>
          <a:blip r:embed="rId2"/>
          <a:stretch>
            <a:fillRect/>
          </a:stretch>
        </p:blipFill>
        <p:spPr>
          <a:xfrm>
            <a:off x="828747" y="5586479"/>
            <a:ext cx="1127858" cy="938865"/>
          </a:xfrm>
          <a:prstGeom prst="rect">
            <a:avLst/>
          </a:prstGeom>
        </p:spPr>
      </p:pic>
      <p:pic>
        <p:nvPicPr>
          <p:cNvPr id="5" name="Picture 4"/>
          <p:cNvPicPr>
            <a:picLocks noChangeAspect="1"/>
          </p:cNvPicPr>
          <p:nvPr/>
        </p:nvPicPr>
        <p:blipFill>
          <a:blip r:embed="rId3"/>
          <a:stretch>
            <a:fillRect/>
          </a:stretch>
        </p:blipFill>
        <p:spPr>
          <a:xfrm>
            <a:off x="7582151" y="188640"/>
            <a:ext cx="1400170" cy="1187849"/>
          </a:xfrm>
          <a:prstGeom prst="rect">
            <a:avLst/>
          </a:prstGeom>
        </p:spPr>
      </p:pic>
      <p:pic>
        <p:nvPicPr>
          <p:cNvPr id="6" name="Picture 5"/>
          <p:cNvPicPr>
            <a:picLocks noChangeAspect="1"/>
          </p:cNvPicPr>
          <p:nvPr/>
        </p:nvPicPr>
        <p:blipFill>
          <a:blip r:embed="rId4"/>
          <a:stretch>
            <a:fillRect/>
          </a:stretch>
        </p:blipFill>
        <p:spPr>
          <a:xfrm>
            <a:off x="7562156" y="5248317"/>
            <a:ext cx="1440160" cy="1421043"/>
          </a:xfrm>
          <a:prstGeom prst="rect">
            <a:avLst/>
          </a:prstGeom>
        </p:spPr>
      </p:pic>
    </p:spTree>
    <p:extLst>
      <p:ext uri="{BB962C8B-B14F-4D97-AF65-F5344CB8AC3E}">
        <p14:creationId xmlns:p14="http://schemas.microsoft.com/office/powerpoint/2010/main" val="34915959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834F0-36E0-420C-A178-9093268E3F1C}"/>
              </a:ext>
            </a:extLst>
          </p:cNvPr>
          <p:cNvSpPr>
            <a:spLocks noGrp="1"/>
          </p:cNvSpPr>
          <p:nvPr>
            <p:ph type="title"/>
          </p:nvPr>
        </p:nvSpPr>
        <p:spPr/>
        <p:txBody>
          <a:bodyPr/>
          <a:lstStyle/>
          <a:p>
            <a:pPr algn="ctr"/>
            <a:r>
              <a:rPr kumimoji="0" lang="en-GB" sz="4000" b="0" i="0" u="none" strike="noStrike" kern="1200" cap="none" spc="0" normalizeH="0" baseline="0" noProof="0" dirty="0">
                <a:ln>
                  <a:noFill/>
                </a:ln>
                <a:solidFill>
                  <a:srgbClr val="0070C0"/>
                </a:solidFill>
                <a:effectLst/>
                <a:uLnTx/>
                <a:uFillTx/>
                <a:latin typeface="Comic Sans MS" panose="030F0702030302020204" pitchFamily="66" charset="0"/>
                <a:ea typeface="+mj-ea"/>
                <a:cs typeface="+mj-cs"/>
              </a:rPr>
              <a:t>Transition into school</a:t>
            </a:r>
            <a:br>
              <a:rPr kumimoji="0" lang="en-GB" sz="4000" b="0" i="0" u="none" strike="noStrike" kern="1200" cap="none" spc="0" normalizeH="0" baseline="0" noProof="0" dirty="0">
                <a:ln>
                  <a:noFill/>
                </a:ln>
                <a:solidFill>
                  <a:srgbClr val="0070C0"/>
                </a:solidFill>
                <a:effectLst/>
                <a:uLnTx/>
                <a:uFillTx/>
                <a:latin typeface="Comic Sans MS" panose="030F0702030302020204" pitchFamily="66" charset="0"/>
                <a:ea typeface="+mj-ea"/>
                <a:cs typeface="+mj-cs"/>
              </a:rPr>
            </a:br>
            <a:r>
              <a:rPr kumimoji="0" lang="en-GB" sz="4000" b="0" i="0" u="none" strike="noStrike" kern="1200" cap="none" spc="0" normalizeH="0" baseline="0" noProof="0" dirty="0">
                <a:ln>
                  <a:noFill/>
                </a:ln>
                <a:solidFill>
                  <a:srgbClr val="0070C0"/>
                </a:solidFill>
                <a:effectLst/>
                <a:uLnTx/>
                <a:uFillTx/>
                <a:latin typeface="Comic Sans MS" panose="030F0702030302020204" pitchFamily="66" charset="0"/>
                <a:ea typeface="+mj-ea"/>
                <a:cs typeface="+mj-cs"/>
              </a:rPr>
              <a:t>Parents </a:t>
            </a:r>
            <a:endParaRPr lang="en-GB" dirty="0"/>
          </a:p>
        </p:txBody>
      </p:sp>
      <p:sp>
        <p:nvSpPr>
          <p:cNvPr id="3" name="Content Placeholder 2">
            <a:extLst>
              <a:ext uri="{FF2B5EF4-FFF2-40B4-BE49-F238E27FC236}">
                <a16:creationId xmlns:a16="http://schemas.microsoft.com/office/drawing/2014/main" id="{BAF82BEE-A2C8-4F4D-A293-55E011626C7C}"/>
              </a:ext>
            </a:extLst>
          </p:cNvPr>
          <p:cNvSpPr>
            <a:spLocks noGrp="1"/>
          </p:cNvSpPr>
          <p:nvPr>
            <p:ph idx="1"/>
          </p:nvPr>
        </p:nvSpPr>
        <p:spPr/>
        <p:txBody>
          <a:bodyPr>
            <a:noAutofit/>
          </a:bodyPr>
          <a:lstStyle/>
          <a:p>
            <a:r>
              <a:rPr lang="en-GB" sz="2400" b="0" i="0" u="none" strike="noStrike" baseline="0" dirty="0">
                <a:solidFill>
                  <a:srgbClr val="000000"/>
                </a:solidFill>
                <a:latin typeface="Arial" panose="020B0604020202020204" pitchFamily="34" charset="0"/>
              </a:rPr>
              <a:t>A crucial part of transition </a:t>
            </a:r>
            <a:r>
              <a:rPr lang="en-GB" sz="2400" dirty="0">
                <a:solidFill>
                  <a:srgbClr val="000000"/>
                </a:solidFill>
                <a:latin typeface="Arial" panose="020B0604020202020204" pitchFamily="34" charset="0"/>
              </a:rPr>
              <a:t>is for us to </a:t>
            </a:r>
            <a:r>
              <a:rPr lang="en-GB" sz="2400" b="0" i="0" u="none" strike="noStrike" baseline="0" dirty="0">
                <a:solidFill>
                  <a:srgbClr val="000000"/>
                </a:solidFill>
                <a:latin typeface="Arial" panose="020B0604020202020204" pitchFamily="34" charset="0"/>
              </a:rPr>
              <a:t>help our new parents and carers understand what school readiness looks like in practice. We hope this gives clarity and reassurance about what their child needs to thrive. </a:t>
            </a:r>
          </a:p>
          <a:p>
            <a:r>
              <a:rPr lang="en-GB" sz="2400" b="0" i="0" u="none" strike="noStrike" baseline="0" dirty="0">
                <a:solidFill>
                  <a:srgbClr val="000000"/>
                </a:solidFill>
                <a:latin typeface="Arial" panose="020B0604020202020204" pitchFamily="34" charset="0"/>
              </a:rPr>
              <a:t>When we share our expectations are clearly and early, we hope parents feel empowered to support their child’s development and feel more confident about the move into reception.</a:t>
            </a:r>
          </a:p>
        </p:txBody>
      </p:sp>
      <p:pic>
        <p:nvPicPr>
          <p:cNvPr id="4" name="Picture 3">
            <a:extLst>
              <a:ext uri="{FF2B5EF4-FFF2-40B4-BE49-F238E27FC236}">
                <a16:creationId xmlns:a16="http://schemas.microsoft.com/office/drawing/2014/main" id="{9D9E69C2-86E3-45F2-AA0D-1939FAE7A6C5}"/>
              </a:ext>
            </a:extLst>
          </p:cNvPr>
          <p:cNvPicPr>
            <a:picLocks noChangeAspect="1"/>
          </p:cNvPicPr>
          <p:nvPr/>
        </p:nvPicPr>
        <p:blipFill>
          <a:blip r:embed="rId2"/>
          <a:stretch>
            <a:fillRect/>
          </a:stretch>
        </p:blipFill>
        <p:spPr>
          <a:xfrm>
            <a:off x="7812360" y="5733256"/>
            <a:ext cx="1127858" cy="938865"/>
          </a:xfrm>
          <a:prstGeom prst="rect">
            <a:avLst/>
          </a:prstGeom>
        </p:spPr>
      </p:pic>
    </p:spTree>
    <p:extLst>
      <p:ext uri="{BB962C8B-B14F-4D97-AF65-F5344CB8AC3E}">
        <p14:creationId xmlns:p14="http://schemas.microsoft.com/office/powerpoint/2010/main" val="3019786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15288" y="740465"/>
            <a:ext cx="6347713" cy="1320800"/>
          </a:xfrm>
        </p:spPr>
        <p:txBody>
          <a:bodyPr>
            <a:normAutofit/>
          </a:bodyPr>
          <a:lstStyle/>
          <a:p>
            <a:pPr algn="ctr"/>
            <a:r>
              <a:rPr lang="en-GB" sz="4000" dirty="0">
                <a:solidFill>
                  <a:srgbClr val="0070C0"/>
                </a:solidFill>
                <a:latin typeface="Comic Sans MS" panose="030F0702030302020204" pitchFamily="66" charset="0"/>
              </a:rPr>
              <a:t> Parents supporting their children in transition</a:t>
            </a:r>
          </a:p>
        </p:txBody>
      </p:sp>
      <p:sp>
        <p:nvSpPr>
          <p:cNvPr id="2" name="Content Placeholder 1"/>
          <p:cNvSpPr>
            <a:spLocks noGrp="1"/>
          </p:cNvSpPr>
          <p:nvPr>
            <p:ph idx="1"/>
          </p:nvPr>
        </p:nvSpPr>
        <p:spPr>
          <a:xfrm>
            <a:off x="628650" y="1825624"/>
            <a:ext cx="7886700" cy="5032376"/>
          </a:xfrm>
        </p:spPr>
        <p:txBody>
          <a:bodyPr>
            <a:normAutofit fontScale="25000" lnSpcReduction="20000"/>
          </a:bodyPr>
          <a:lstStyle/>
          <a:p>
            <a:endParaRPr lang="en-US" sz="3800" b="1" dirty="0">
              <a:latin typeface="Century Gothic" panose="020B0502020202020204" pitchFamily="34" charset="0"/>
            </a:endParaRPr>
          </a:p>
          <a:p>
            <a:r>
              <a:rPr lang="en-US" sz="7200" b="1" dirty="0">
                <a:latin typeface="Century Gothic" panose="020B0502020202020204" pitchFamily="34" charset="0"/>
                <a:hlinkClick r:id="rId2"/>
              </a:rPr>
              <a:t>https://www.bbc.co.uk/bitesize/groups/cx1lpm3ve37t</a:t>
            </a:r>
            <a:r>
              <a:rPr lang="en-US" sz="7200" b="1" dirty="0">
                <a:latin typeface="Century Gothic" panose="020B0502020202020204" pitchFamily="34" charset="0"/>
              </a:rPr>
              <a:t>      </a:t>
            </a:r>
          </a:p>
          <a:p>
            <a:pPr marL="0" indent="0">
              <a:buNone/>
            </a:pPr>
            <a:r>
              <a:rPr lang="en-US" sz="7200" b="1" dirty="0">
                <a:latin typeface="Century Gothic" panose="020B0502020202020204" pitchFamily="34" charset="0"/>
              </a:rPr>
              <a:t>      (BBC Website) </a:t>
            </a:r>
          </a:p>
          <a:p>
            <a:pPr marL="109728" indent="0">
              <a:buNone/>
            </a:pPr>
            <a:endParaRPr lang="en-US" sz="7200" dirty="0">
              <a:latin typeface="Century Gothic" panose="020B0502020202020204" pitchFamily="34" charset="0"/>
            </a:endParaRPr>
          </a:p>
          <a:p>
            <a:r>
              <a:rPr lang="en-US" sz="7200" b="1" dirty="0">
                <a:latin typeface="Century Gothic" panose="020B0502020202020204" pitchFamily="34" charset="0"/>
              </a:rPr>
              <a:t>Independence skills… Key skills: </a:t>
            </a:r>
          </a:p>
          <a:p>
            <a:pPr marL="109728" indent="0">
              <a:buNone/>
            </a:pPr>
            <a:endParaRPr lang="en-US" sz="7200" b="1" dirty="0">
              <a:latin typeface="Century Gothic" panose="020B0502020202020204" pitchFamily="34" charset="0"/>
            </a:endParaRPr>
          </a:p>
          <a:p>
            <a:pPr marL="285750" indent="-285750">
              <a:buFont typeface="Arial" panose="020B0604020202020204" pitchFamily="34" charset="0"/>
              <a:buChar char="•"/>
            </a:pPr>
            <a:r>
              <a:rPr lang="en-US" sz="7200" dirty="0">
                <a:latin typeface="Comic Sans MS" panose="030F0702030302020204" pitchFamily="66" charset="0"/>
              </a:rPr>
              <a:t>Developing toilet training –wiping own bottoms/washing hands</a:t>
            </a:r>
          </a:p>
          <a:p>
            <a:endParaRPr lang="en-US" sz="7200" dirty="0">
              <a:latin typeface="Comic Sans MS" panose="030F0702030302020204" pitchFamily="66" charset="0"/>
            </a:endParaRPr>
          </a:p>
          <a:p>
            <a:pPr marL="285750" indent="-285750">
              <a:buFont typeface="Arial" panose="020B0604020202020204" pitchFamily="34" charset="0"/>
              <a:buChar char="•"/>
            </a:pPr>
            <a:r>
              <a:rPr lang="en-US" sz="7200" dirty="0">
                <a:latin typeface="Comic Sans MS" panose="030F0702030302020204" pitchFamily="66" charset="0"/>
              </a:rPr>
              <a:t>Developing getting dressed and undressed</a:t>
            </a:r>
          </a:p>
          <a:p>
            <a:pPr marL="285750" indent="-285750">
              <a:buFont typeface="Arial" panose="020B0604020202020204" pitchFamily="34" charset="0"/>
              <a:buChar char="•"/>
            </a:pPr>
            <a:endParaRPr lang="en-US" sz="7200" dirty="0">
              <a:latin typeface="Comic Sans MS" panose="030F0702030302020204" pitchFamily="66" charset="0"/>
            </a:endParaRPr>
          </a:p>
          <a:p>
            <a:pPr marL="285750" indent="-285750">
              <a:buFont typeface="Arial" panose="020B0604020202020204" pitchFamily="34" charset="0"/>
              <a:buChar char="•"/>
            </a:pPr>
            <a:r>
              <a:rPr lang="en-US" sz="7200" dirty="0">
                <a:latin typeface="Comic Sans MS" panose="030F0702030302020204" pitchFamily="66" charset="0"/>
              </a:rPr>
              <a:t>Responding to their names/ waiting their turn/recognising their name</a:t>
            </a:r>
          </a:p>
          <a:p>
            <a:pPr marL="285750" indent="-285750">
              <a:buFont typeface="Arial" panose="020B0604020202020204" pitchFamily="34" charset="0"/>
              <a:buChar char="•"/>
            </a:pPr>
            <a:endParaRPr lang="en-US" sz="7200" dirty="0">
              <a:latin typeface="Comic Sans MS" panose="030F0702030302020204" pitchFamily="66" charset="0"/>
            </a:endParaRPr>
          </a:p>
          <a:p>
            <a:pPr marL="285750" indent="-285750">
              <a:buFont typeface="Arial" panose="020B0604020202020204" pitchFamily="34" charset="0"/>
              <a:buChar char="•"/>
            </a:pPr>
            <a:r>
              <a:rPr lang="en-US" sz="7200" dirty="0">
                <a:latin typeface="Comic Sans MS" panose="030F0702030302020204" pitchFamily="66" charset="0"/>
              </a:rPr>
              <a:t>Putting on own coat, shoes, hat and gloves</a:t>
            </a:r>
          </a:p>
          <a:p>
            <a:pPr marL="285750" indent="-285750">
              <a:buFont typeface="Arial" panose="020B0604020202020204" pitchFamily="34" charset="0"/>
              <a:buChar char="•"/>
            </a:pPr>
            <a:endParaRPr lang="en-US" sz="7200" dirty="0">
              <a:latin typeface="Comic Sans MS" panose="030F0702030302020204" pitchFamily="66" charset="0"/>
            </a:endParaRPr>
          </a:p>
          <a:p>
            <a:endParaRPr lang="en-GB" dirty="0"/>
          </a:p>
        </p:txBody>
      </p:sp>
      <p:pic>
        <p:nvPicPr>
          <p:cNvPr id="4" name="Picture 3"/>
          <p:cNvPicPr>
            <a:picLocks noChangeAspect="1"/>
          </p:cNvPicPr>
          <p:nvPr/>
        </p:nvPicPr>
        <p:blipFill>
          <a:blip r:embed="rId3"/>
          <a:stretch>
            <a:fillRect/>
          </a:stretch>
        </p:blipFill>
        <p:spPr>
          <a:xfrm>
            <a:off x="232606" y="230191"/>
            <a:ext cx="792088" cy="659359"/>
          </a:xfrm>
          <a:prstGeom prst="rect">
            <a:avLst/>
          </a:prstGeom>
        </p:spPr>
      </p:pic>
      <p:pic>
        <p:nvPicPr>
          <p:cNvPr id="5" name="Picture 4"/>
          <p:cNvPicPr>
            <a:picLocks noChangeAspect="1"/>
          </p:cNvPicPr>
          <p:nvPr/>
        </p:nvPicPr>
        <p:blipFill>
          <a:blip r:embed="rId4"/>
          <a:stretch>
            <a:fillRect/>
          </a:stretch>
        </p:blipFill>
        <p:spPr>
          <a:xfrm>
            <a:off x="7511224" y="213016"/>
            <a:ext cx="1400170" cy="1187849"/>
          </a:xfrm>
          <a:prstGeom prst="rect">
            <a:avLst/>
          </a:prstGeom>
        </p:spPr>
      </p:pic>
      <p:pic>
        <p:nvPicPr>
          <p:cNvPr id="6" name="Picture 5"/>
          <p:cNvPicPr>
            <a:picLocks noChangeAspect="1"/>
          </p:cNvPicPr>
          <p:nvPr/>
        </p:nvPicPr>
        <p:blipFill>
          <a:blip r:embed="rId5"/>
          <a:stretch>
            <a:fillRect/>
          </a:stretch>
        </p:blipFill>
        <p:spPr>
          <a:xfrm>
            <a:off x="7683971" y="5524731"/>
            <a:ext cx="1135324" cy="1120253"/>
          </a:xfrm>
          <a:prstGeom prst="rect">
            <a:avLst/>
          </a:prstGeom>
        </p:spPr>
      </p:pic>
      <p:pic>
        <p:nvPicPr>
          <p:cNvPr id="8" name="Picture 7">
            <a:extLst>
              <a:ext uri="{FF2B5EF4-FFF2-40B4-BE49-F238E27FC236}">
                <a16:creationId xmlns:a16="http://schemas.microsoft.com/office/drawing/2014/main" id="{B37A70BA-AD21-41C2-BD6C-8713FCF14D5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51782" y="2416598"/>
            <a:ext cx="1670638" cy="1085684"/>
          </a:xfrm>
          <a:prstGeom prst="rect">
            <a:avLst/>
          </a:prstGeom>
        </p:spPr>
      </p:pic>
    </p:spTree>
    <p:extLst>
      <p:ext uri="{BB962C8B-B14F-4D97-AF65-F5344CB8AC3E}">
        <p14:creationId xmlns:p14="http://schemas.microsoft.com/office/powerpoint/2010/main" val="12826659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C5C60-40A0-43EC-AC50-7E171B6EC88F}"/>
              </a:ext>
            </a:extLst>
          </p:cNvPr>
          <p:cNvSpPr>
            <a:spLocks noGrp="1"/>
          </p:cNvSpPr>
          <p:nvPr>
            <p:ph type="title"/>
          </p:nvPr>
        </p:nvSpPr>
        <p:spPr/>
        <p:txBody>
          <a:bodyPr/>
          <a:lstStyle/>
          <a:p>
            <a:pPr algn="ctr"/>
            <a:r>
              <a:rPr lang="en-GB" sz="3600" dirty="0">
                <a:solidFill>
                  <a:srgbClr val="0070C0"/>
                </a:solidFill>
                <a:latin typeface="Comic Sans MS" panose="030F0702030302020204" pitchFamily="66" charset="0"/>
              </a:rPr>
              <a:t>Parents supporting their children in transition</a:t>
            </a:r>
            <a:endParaRPr lang="en-GB" dirty="0"/>
          </a:p>
        </p:txBody>
      </p:sp>
      <p:sp>
        <p:nvSpPr>
          <p:cNvPr id="3" name="Content Placeholder 2">
            <a:extLst>
              <a:ext uri="{FF2B5EF4-FFF2-40B4-BE49-F238E27FC236}">
                <a16:creationId xmlns:a16="http://schemas.microsoft.com/office/drawing/2014/main" id="{2F37BBF5-6AEE-4C9B-95BC-2FEB739D165D}"/>
              </a:ext>
            </a:extLst>
          </p:cNvPr>
          <p:cNvSpPr>
            <a:spLocks noGrp="1"/>
          </p:cNvSpPr>
          <p:nvPr>
            <p:ph idx="1"/>
          </p:nvPr>
        </p:nvSpPr>
        <p:spPr>
          <a:xfrm>
            <a:off x="609598" y="2160590"/>
            <a:ext cx="6770713" cy="4364754"/>
          </a:xfrm>
        </p:spPr>
        <p:txBody>
          <a:bodyPr>
            <a:normAutofit fontScale="77500" lnSpcReduction="20000"/>
          </a:bodyPr>
          <a:lstStyle/>
          <a:p>
            <a:pPr marL="285750" marR="0" lvl="0" indent="-285750" algn="l" defTabSz="457200" rtl="0" eaLnBrk="1" fontAlgn="auto" latinLnBrk="0" hangingPunct="1">
              <a:lnSpc>
                <a:spcPct val="100000"/>
              </a:lnSpc>
              <a:spcBef>
                <a:spcPts val="1000"/>
              </a:spcBef>
              <a:spcAft>
                <a:spcPts val="0"/>
              </a:spcAft>
              <a:buClr>
                <a:srgbClr val="90C226"/>
              </a:buClr>
              <a:buSzPct val="80000"/>
              <a:buFont typeface="Arial" panose="020B0604020202020204" pitchFamily="34" charset="0"/>
              <a:buChar char="•"/>
              <a:tabLst/>
              <a:defRPr/>
            </a:pPr>
            <a:r>
              <a:rPr kumimoji="0" lang="en-US" sz="2100" b="0" i="0" u="none" strike="noStrike" kern="1200" cap="none" spc="0" normalizeH="0" baseline="0" noProof="0" dirty="0">
                <a:ln>
                  <a:noFill/>
                </a:ln>
                <a:solidFill>
                  <a:prstClr val="black">
                    <a:lumMod val="75000"/>
                    <a:lumOff val="25000"/>
                  </a:prstClr>
                </a:solidFill>
                <a:effectLst/>
                <a:uLnTx/>
                <a:uFillTx/>
                <a:latin typeface="Comic Sans MS" panose="030F0702030302020204" pitchFamily="66" charset="0"/>
                <a:ea typeface="+mn-ea"/>
                <a:cs typeface="+mn-cs"/>
              </a:rPr>
              <a:t>Asking for help when needed</a:t>
            </a:r>
          </a:p>
          <a:p>
            <a:pPr marL="285750" marR="0" lvl="0" indent="-285750" algn="l" defTabSz="457200" rtl="0" eaLnBrk="1" fontAlgn="auto" latinLnBrk="0" hangingPunct="1">
              <a:lnSpc>
                <a:spcPct val="100000"/>
              </a:lnSpc>
              <a:spcBef>
                <a:spcPts val="1000"/>
              </a:spcBef>
              <a:spcAft>
                <a:spcPts val="0"/>
              </a:spcAft>
              <a:buClr>
                <a:srgbClr val="90C226"/>
              </a:buClr>
              <a:buSzPct val="80000"/>
              <a:buFont typeface="Arial" panose="020B0604020202020204" pitchFamily="34" charset="0"/>
              <a:buChar char="•"/>
              <a:tabLst/>
              <a:defRPr/>
            </a:pPr>
            <a:endParaRPr kumimoji="0" lang="en-US" sz="2100" b="0" i="0" u="none" strike="noStrike" kern="1200" cap="none" spc="0" normalizeH="0" baseline="0" noProof="0" dirty="0">
              <a:ln>
                <a:noFill/>
              </a:ln>
              <a:solidFill>
                <a:prstClr val="black">
                  <a:lumMod val="75000"/>
                  <a:lumOff val="25000"/>
                </a:prstClr>
              </a:solidFill>
              <a:effectLst/>
              <a:uLnTx/>
              <a:uFillTx/>
              <a:latin typeface="Comic Sans MS" panose="030F0702030302020204" pitchFamily="66" charset="0"/>
              <a:ea typeface="+mn-ea"/>
              <a:cs typeface="+mn-cs"/>
            </a:endParaRPr>
          </a:p>
          <a:p>
            <a:pPr marL="285750" marR="0" lvl="0" indent="-285750" algn="l" defTabSz="457200" rtl="0" eaLnBrk="1" fontAlgn="auto" latinLnBrk="0" hangingPunct="1">
              <a:lnSpc>
                <a:spcPct val="100000"/>
              </a:lnSpc>
              <a:spcBef>
                <a:spcPts val="1000"/>
              </a:spcBef>
              <a:spcAft>
                <a:spcPts val="0"/>
              </a:spcAft>
              <a:buClr>
                <a:srgbClr val="90C226"/>
              </a:buClr>
              <a:buSzPct val="80000"/>
              <a:buFont typeface="Arial" panose="020B0604020202020204" pitchFamily="34" charset="0"/>
              <a:buChar char="•"/>
              <a:tabLst/>
              <a:defRPr/>
            </a:pPr>
            <a:r>
              <a:rPr kumimoji="0" lang="en-US" sz="2100" b="0" i="0" u="none" strike="noStrike" kern="1200" cap="none" spc="0" normalizeH="0" baseline="0" noProof="0" dirty="0">
                <a:ln>
                  <a:noFill/>
                </a:ln>
                <a:solidFill>
                  <a:prstClr val="black">
                    <a:lumMod val="75000"/>
                    <a:lumOff val="25000"/>
                  </a:prstClr>
                </a:solidFill>
                <a:effectLst/>
                <a:uLnTx/>
                <a:uFillTx/>
                <a:latin typeface="Comic Sans MS" panose="030F0702030302020204" pitchFamily="66" charset="0"/>
                <a:ea typeface="+mn-ea"/>
                <a:cs typeface="+mn-cs"/>
              </a:rPr>
              <a:t>Physical development – go to the park – run/hop/climb/scoot</a:t>
            </a:r>
          </a:p>
          <a:p>
            <a:pPr marL="285750" marR="0" lvl="0" indent="-285750" algn="l" defTabSz="457200" rtl="0" eaLnBrk="1" fontAlgn="auto" latinLnBrk="0" hangingPunct="1">
              <a:lnSpc>
                <a:spcPct val="100000"/>
              </a:lnSpc>
              <a:spcBef>
                <a:spcPts val="1000"/>
              </a:spcBef>
              <a:spcAft>
                <a:spcPts val="0"/>
              </a:spcAft>
              <a:buClr>
                <a:srgbClr val="90C226"/>
              </a:buClr>
              <a:buSzPct val="80000"/>
              <a:buFont typeface="Arial" panose="020B0604020202020204" pitchFamily="34" charset="0"/>
              <a:buChar char="•"/>
              <a:tabLst/>
              <a:defRPr/>
            </a:pPr>
            <a:endParaRPr kumimoji="0" lang="en-US" sz="2100" b="0" i="0" u="none" strike="noStrike" kern="1200" cap="none" spc="0" normalizeH="0" baseline="0" noProof="0" dirty="0">
              <a:ln>
                <a:noFill/>
              </a:ln>
              <a:solidFill>
                <a:prstClr val="black">
                  <a:lumMod val="75000"/>
                  <a:lumOff val="25000"/>
                </a:prstClr>
              </a:solidFill>
              <a:effectLst/>
              <a:uLnTx/>
              <a:uFillTx/>
              <a:latin typeface="Comic Sans MS" panose="030F0702030302020204" pitchFamily="66" charset="0"/>
              <a:ea typeface="+mn-ea"/>
              <a:cs typeface="+mn-cs"/>
            </a:endParaRPr>
          </a:p>
          <a:p>
            <a:pPr marL="285750" marR="0" lvl="0" indent="-285750" algn="l" defTabSz="457200" rtl="0" eaLnBrk="1" fontAlgn="auto" latinLnBrk="0" hangingPunct="1">
              <a:lnSpc>
                <a:spcPct val="100000"/>
              </a:lnSpc>
              <a:spcBef>
                <a:spcPts val="1000"/>
              </a:spcBef>
              <a:spcAft>
                <a:spcPts val="0"/>
              </a:spcAft>
              <a:buClr>
                <a:srgbClr val="90C226"/>
              </a:buClr>
              <a:buSzPct val="80000"/>
              <a:buFont typeface="Arial" panose="020B0604020202020204" pitchFamily="34" charset="0"/>
              <a:buChar char="•"/>
              <a:tabLst/>
              <a:defRPr/>
            </a:pPr>
            <a:r>
              <a:rPr kumimoji="0" lang="en-US" sz="2100" b="0" i="0" u="none" strike="noStrike" kern="1200" cap="none" spc="0" normalizeH="0" baseline="0" noProof="0" dirty="0">
                <a:ln>
                  <a:noFill/>
                </a:ln>
                <a:solidFill>
                  <a:prstClr val="black">
                    <a:lumMod val="75000"/>
                    <a:lumOff val="25000"/>
                  </a:prstClr>
                </a:solidFill>
                <a:effectLst/>
                <a:uLnTx/>
                <a:uFillTx/>
                <a:latin typeface="Comic Sans MS" panose="030F0702030302020204" pitchFamily="66" charset="0"/>
                <a:ea typeface="+mn-ea"/>
                <a:cs typeface="+mn-cs"/>
              </a:rPr>
              <a:t>Social interactions – park play dates</a:t>
            </a:r>
          </a:p>
          <a:p>
            <a:pPr marL="285750" marR="0" lvl="0" indent="-285750" algn="l" defTabSz="457200" rtl="0" eaLnBrk="1" fontAlgn="auto" latinLnBrk="0" hangingPunct="1">
              <a:lnSpc>
                <a:spcPct val="100000"/>
              </a:lnSpc>
              <a:spcBef>
                <a:spcPts val="1000"/>
              </a:spcBef>
              <a:spcAft>
                <a:spcPts val="0"/>
              </a:spcAft>
              <a:buClr>
                <a:srgbClr val="90C226"/>
              </a:buClr>
              <a:buSzPct val="80000"/>
              <a:buFont typeface="Arial" panose="020B0604020202020204" pitchFamily="34" charset="0"/>
              <a:buChar char="•"/>
              <a:tabLst/>
              <a:defRPr/>
            </a:pPr>
            <a:endParaRPr kumimoji="0" lang="en-US" sz="2100" b="0" i="0" u="none" strike="noStrike" kern="1200" cap="none" spc="0" normalizeH="0" baseline="0" noProof="0" dirty="0">
              <a:ln>
                <a:noFill/>
              </a:ln>
              <a:solidFill>
                <a:prstClr val="black">
                  <a:lumMod val="75000"/>
                  <a:lumOff val="25000"/>
                </a:prstClr>
              </a:solidFill>
              <a:effectLst/>
              <a:uLnTx/>
              <a:uFillTx/>
              <a:latin typeface="Comic Sans MS" panose="030F0702030302020204" pitchFamily="66" charset="0"/>
              <a:ea typeface="+mn-ea"/>
              <a:cs typeface="+mn-cs"/>
            </a:endParaRPr>
          </a:p>
          <a:p>
            <a:pPr marL="285750" marR="0" lvl="0" indent="-285750" algn="l" defTabSz="457200" rtl="0" eaLnBrk="1" fontAlgn="auto" latinLnBrk="0" hangingPunct="1">
              <a:lnSpc>
                <a:spcPct val="100000"/>
              </a:lnSpc>
              <a:spcBef>
                <a:spcPts val="1000"/>
              </a:spcBef>
              <a:spcAft>
                <a:spcPts val="0"/>
              </a:spcAft>
              <a:buClr>
                <a:srgbClr val="90C226"/>
              </a:buClr>
              <a:buSzPct val="80000"/>
              <a:buFont typeface="Arial" panose="020B0604020202020204" pitchFamily="34" charset="0"/>
              <a:buChar char="•"/>
              <a:tabLst/>
              <a:defRPr/>
            </a:pPr>
            <a:r>
              <a:rPr kumimoji="0" lang="en-US" sz="2100" b="0" i="0" u="none" strike="noStrike" kern="1200" cap="none" spc="0" normalizeH="0" baseline="0" noProof="0" dirty="0">
                <a:ln>
                  <a:noFill/>
                </a:ln>
                <a:solidFill>
                  <a:prstClr val="black">
                    <a:lumMod val="75000"/>
                    <a:lumOff val="25000"/>
                  </a:prstClr>
                </a:solidFill>
                <a:effectLst/>
                <a:uLnTx/>
                <a:uFillTx/>
                <a:latin typeface="Comic Sans MS" panose="030F0702030302020204" pitchFamily="66" charset="0"/>
                <a:ea typeface="+mn-ea"/>
                <a:cs typeface="+mn-cs"/>
              </a:rPr>
              <a:t>Following simple instructions</a:t>
            </a:r>
          </a:p>
          <a:p>
            <a:pPr marL="285750" marR="0" lvl="0" indent="-285750" algn="l" defTabSz="457200" rtl="0" eaLnBrk="1" fontAlgn="auto" latinLnBrk="0" hangingPunct="1">
              <a:lnSpc>
                <a:spcPct val="100000"/>
              </a:lnSpc>
              <a:spcBef>
                <a:spcPts val="1000"/>
              </a:spcBef>
              <a:spcAft>
                <a:spcPts val="0"/>
              </a:spcAft>
              <a:buClr>
                <a:srgbClr val="90C226"/>
              </a:buClr>
              <a:buSzPct val="80000"/>
              <a:buFont typeface="Arial" panose="020B0604020202020204" pitchFamily="34" charset="0"/>
              <a:buChar char="•"/>
              <a:tabLst/>
              <a:defRPr/>
            </a:pPr>
            <a:endParaRPr kumimoji="0" lang="en-US" sz="2100" b="0" i="0" u="none" strike="noStrike" kern="1200" cap="none" spc="0" normalizeH="0" baseline="0" noProof="0" dirty="0">
              <a:ln>
                <a:noFill/>
              </a:ln>
              <a:solidFill>
                <a:prstClr val="black">
                  <a:lumMod val="75000"/>
                  <a:lumOff val="25000"/>
                </a:prstClr>
              </a:solidFill>
              <a:effectLst/>
              <a:uLnTx/>
              <a:uFillTx/>
              <a:latin typeface="Comic Sans MS" panose="030F0702030302020204" pitchFamily="66" charset="0"/>
              <a:ea typeface="+mn-ea"/>
              <a:cs typeface="+mn-cs"/>
            </a:endParaRPr>
          </a:p>
          <a:p>
            <a:pPr marL="285750" marR="0" lvl="0" indent="-285750" algn="l" defTabSz="457200" rtl="0" eaLnBrk="1" fontAlgn="auto" latinLnBrk="0" hangingPunct="1">
              <a:lnSpc>
                <a:spcPct val="100000"/>
              </a:lnSpc>
              <a:spcBef>
                <a:spcPts val="1000"/>
              </a:spcBef>
              <a:spcAft>
                <a:spcPts val="0"/>
              </a:spcAft>
              <a:buClr>
                <a:srgbClr val="90C226"/>
              </a:buClr>
              <a:buSzPct val="80000"/>
              <a:buFont typeface="Arial" panose="020B0604020202020204" pitchFamily="34" charset="0"/>
              <a:buChar char="•"/>
              <a:tabLst/>
              <a:defRPr/>
            </a:pPr>
            <a:r>
              <a:rPr kumimoji="0" lang="en-US" sz="2100" b="0" i="0" u="none" strike="noStrike" kern="1200" cap="none" spc="0" normalizeH="0" baseline="0" noProof="0" dirty="0">
                <a:ln>
                  <a:noFill/>
                </a:ln>
                <a:solidFill>
                  <a:prstClr val="black">
                    <a:lumMod val="75000"/>
                    <a:lumOff val="25000"/>
                  </a:prstClr>
                </a:solidFill>
                <a:effectLst/>
                <a:uLnTx/>
                <a:uFillTx/>
                <a:latin typeface="Comic Sans MS" panose="030F0702030302020204" pitchFamily="66" charset="0"/>
                <a:ea typeface="+mn-ea"/>
                <a:cs typeface="+mn-cs"/>
              </a:rPr>
              <a:t>Reading to your children/playing games/Having conversations</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endParaRPr kumimoji="0" lang="en-US" sz="2100" b="0" i="0" u="none" strike="noStrike" kern="1200" cap="none" spc="0" normalizeH="0" baseline="0" noProof="0" dirty="0">
              <a:ln>
                <a:noFill/>
              </a:ln>
              <a:solidFill>
                <a:prstClr val="black">
                  <a:lumMod val="75000"/>
                  <a:lumOff val="25000"/>
                </a:prstClr>
              </a:solidFill>
              <a:effectLst/>
              <a:uLnTx/>
              <a:uFillTx/>
              <a:latin typeface="Comic Sans MS" panose="030F0702030302020204" pitchFamily="66" charset="0"/>
              <a:ea typeface="+mn-ea"/>
              <a:cs typeface="+mn-cs"/>
            </a:endParaRPr>
          </a:p>
          <a:p>
            <a:pPr marL="285750" marR="0" lvl="0" indent="-285750" algn="l" defTabSz="457200" rtl="0" eaLnBrk="1" fontAlgn="auto" latinLnBrk="0" hangingPunct="1">
              <a:lnSpc>
                <a:spcPct val="100000"/>
              </a:lnSpc>
              <a:spcBef>
                <a:spcPts val="1000"/>
              </a:spcBef>
              <a:spcAft>
                <a:spcPts val="0"/>
              </a:spcAft>
              <a:buClr>
                <a:srgbClr val="90C226"/>
              </a:buClr>
              <a:buSzPct val="80000"/>
              <a:buFont typeface="Arial" panose="020B0604020202020204" pitchFamily="34" charset="0"/>
              <a:buChar char="•"/>
              <a:tabLst/>
              <a:defRPr/>
            </a:pPr>
            <a:r>
              <a:rPr kumimoji="0" lang="en-US" sz="2100" b="0" i="0" u="none" strike="noStrike" kern="1200" cap="none" spc="0" normalizeH="0" baseline="0" noProof="0" dirty="0">
                <a:ln>
                  <a:noFill/>
                </a:ln>
                <a:solidFill>
                  <a:prstClr val="black">
                    <a:lumMod val="75000"/>
                    <a:lumOff val="25000"/>
                  </a:prstClr>
                </a:solidFill>
                <a:effectLst/>
                <a:uLnTx/>
                <a:uFillTx/>
                <a:latin typeface="Comic Sans MS" panose="030F0702030302020204" pitchFamily="66" charset="0"/>
                <a:ea typeface="+mn-ea"/>
                <a:cs typeface="+mn-cs"/>
              </a:rPr>
              <a:t>Developing good bedtime routines – bath/story/ absolutely no iPads before its time for bed – interrupts their sleep patterns </a:t>
            </a:r>
          </a:p>
          <a:p>
            <a:pPr marL="285750" marR="0" lvl="0" indent="-285750" algn="l" defTabSz="457200" rtl="0" eaLnBrk="1" fontAlgn="auto" latinLnBrk="0" hangingPunct="1">
              <a:lnSpc>
                <a:spcPct val="100000"/>
              </a:lnSpc>
              <a:spcBef>
                <a:spcPts val="1000"/>
              </a:spcBef>
              <a:spcAft>
                <a:spcPts val="0"/>
              </a:spcAft>
              <a:buClr>
                <a:srgbClr val="90C226"/>
              </a:buClr>
              <a:buSzPct val="80000"/>
              <a:buFont typeface="Arial" panose="020B0604020202020204" pitchFamily="34" charset="0"/>
              <a:buChar char="•"/>
              <a:tabLst/>
              <a:defRPr/>
            </a:pPr>
            <a:endParaRPr kumimoji="0" lang="en-US" sz="1800" b="0" i="0" u="none" strike="noStrike" kern="1200" cap="none" spc="0" normalizeH="0" baseline="0" noProof="0" dirty="0">
              <a:ln>
                <a:noFill/>
              </a:ln>
              <a:solidFill>
                <a:prstClr val="black">
                  <a:lumMod val="75000"/>
                  <a:lumOff val="25000"/>
                </a:prstClr>
              </a:solidFill>
              <a:effectLst/>
              <a:uLnTx/>
              <a:uFillTx/>
              <a:latin typeface="Comic Sans MS" panose="030F0702030302020204" pitchFamily="66" charset="0"/>
              <a:ea typeface="+mn-ea"/>
              <a:cs typeface="+mn-cs"/>
            </a:endParaRPr>
          </a:p>
          <a:p>
            <a:endParaRPr lang="en-GB" dirty="0"/>
          </a:p>
        </p:txBody>
      </p:sp>
      <p:pic>
        <p:nvPicPr>
          <p:cNvPr id="4" name="Picture 3">
            <a:extLst>
              <a:ext uri="{FF2B5EF4-FFF2-40B4-BE49-F238E27FC236}">
                <a16:creationId xmlns:a16="http://schemas.microsoft.com/office/drawing/2014/main" id="{BD4119A8-1096-431B-AD07-6722B21835E3}"/>
              </a:ext>
            </a:extLst>
          </p:cNvPr>
          <p:cNvPicPr>
            <a:picLocks noChangeAspect="1"/>
          </p:cNvPicPr>
          <p:nvPr/>
        </p:nvPicPr>
        <p:blipFill>
          <a:blip r:embed="rId2"/>
          <a:stretch>
            <a:fillRect/>
          </a:stretch>
        </p:blipFill>
        <p:spPr>
          <a:xfrm>
            <a:off x="213324" y="158212"/>
            <a:ext cx="792549" cy="658425"/>
          </a:xfrm>
          <a:prstGeom prst="rect">
            <a:avLst/>
          </a:prstGeom>
        </p:spPr>
      </p:pic>
      <p:pic>
        <p:nvPicPr>
          <p:cNvPr id="5" name="Picture 4">
            <a:extLst>
              <a:ext uri="{FF2B5EF4-FFF2-40B4-BE49-F238E27FC236}">
                <a16:creationId xmlns:a16="http://schemas.microsoft.com/office/drawing/2014/main" id="{7012B51D-7F88-47D6-AF3D-F94A39274C5A}"/>
              </a:ext>
            </a:extLst>
          </p:cNvPr>
          <p:cNvPicPr>
            <a:picLocks noChangeAspect="1"/>
          </p:cNvPicPr>
          <p:nvPr/>
        </p:nvPicPr>
        <p:blipFill>
          <a:blip r:embed="rId3"/>
          <a:stretch>
            <a:fillRect/>
          </a:stretch>
        </p:blipFill>
        <p:spPr>
          <a:xfrm>
            <a:off x="7555235" y="158212"/>
            <a:ext cx="1402202" cy="1188823"/>
          </a:xfrm>
          <a:prstGeom prst="rect">
            <a:avLst/>
          </a:prstGeom>
        </p:spPr>
      </p:pic>
      <p:pic>
        <p:nvPicPr>
          <p:cNvPr id="6" name="Picture 5">
            <a:extLst>
              <a:ext uri="{FF2B5EF4-FFF2-40B4-BE49-F238E27FC236}">
                <a16:creationId xmlns:a16="http://schemas.microsoft.com/office/drawing/2014/main" id="{9803FBB7-C336-4100-8504-EB38A0DE5A89}"/>
              </a:ext>
            </a:extLst>
          </p:cNvPr>
          <p:cNvPicPr>
            <a:picLocks noChangeAspect="1"/>
          </p:cNvPicPr>
          <p:nvPr/>
        </p:nvPicPr>
        <p:blipFill>
          <a:blip r:embed="rId4"/>
          <a:stretch>
            <a:fillRect/>
          </a:stretch>
        </p:blipFill>
        <p:spPr>
          <a:xfrm>
            <a:off x="7802396" y="5578027"/>
            <a:ext cx="1140051" cy="1121761"/>
          </a:xfrm>
          <a:prstGeom prst="rect">
            <a:avLst/>
          </a:prstGeom>
        </p:spPr>
      </p:pic>
    </p:spTree>
    <p:extLst>
      <p:ext uri="{BB962C8B-B14F-4D97-AF65-F5344CB8AC3E}">
        <p14:creationId xmlns:p14="http://schemas.microsoft.com/office/powerpoint/2010/main" val="26144920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28650" y="1165224"/>
            <a:ext cx="6347713" cy="1320800"/>
          </a:xfrm>
        </p:spPr>
        <p:txBody>
          <a:bodyPr>
            <a:normAutofit/>
          </a:bodyPr>
          <a:lstStyle/>
          <a:p>
            <a:pPr algn="ctr"/>
            <a:r>
              <a:rPr lang="en-GB" sz="4400" dirty="0">
                <a:solidFill>
                  <a:srgbClr val="0070C0"/>
                </a:solidFill>
                <a:latin typeface="Comic Sans MS" panose="030F0702030302020204" pitchFamily="66" charset="0"/>
              </a:rPr>
              <a:t>Key Points for parents</a:t>
            </a:r>
          </a:p>
        </p:txBody>
      </p:sp>
      <p:sp>
        <p:nvSpPr>
          <p:cNvPr id="2" name="Content Placeholder 1"/>
          <p:cNvSpPr>
            <a:spLocks noGrp="1"/>
          </p:cNvSpPr>
          <p:nvPr>
            <p:ph idx="1"/>
          </p:nvPr>
        </p:nvSpPr>
        <p:spPr>
          <a:xfrm>
            <a:off x="628650" y="2618530"/>
            <a:ext cx="7886700" cy="3690789"/>
          </a:xfrm>
        </p:spPr>
        <p:txBody>
          <a:bodyPr>
            <a:normAutofit fontScale="70000" lnSpcReduction="20000"/>
          </a:bodyPr>
          <a:lstStyle/>
          <a:p>
            <a:pPr marL="109728" indent="0">
              <a:buNone/>
            </a:pPr>
            <a:endParaRPr lang="en-US" dirty="0">
              <a:latin typeface="Century Gothic" panose="020B0502020202020204" pitchFamily="34" charset="0"/>
            </a:endParaRPr>
          </a:p>
          <a:p>
            <a:r>
              <a:rPr lang="en-GB" sz="2800" dirty="0">
                <a:latin typeface="Century Gothic" panose="020B0502020202020204" pitchFamily="34" charset="0"/>
              </a:rPr>
              <a:t>Talk about school when conversations come up with your child</a:t>
            </a:r>
          </a:p>
          <a:p>
            <a:pPr marL="0" indent="0">
              <a:buNone/>
            </a:pPr>
            <a:endParaRPr lang="en-GB" sz="2800" dirty="0">
              <a:latin typeface="Century Gothic" panose="020B0502020202020204" pitchFamily="34" charset="0"/>
            </a:endParaRPr>
          </a:p>
          <a:p>
            <a:r>
              <a:rPr lang="en-GB" sz="2800" dirty="0">
                <a:latin typeface="Century Gothic" panose="020B0502020202020204" pitchFamily="34" charset="0"/>
              </a:rPr>
              <a:t>Attend the transition sessions offered by the school  </a:t>
            </a:r>
          </a:p>
          <a:p>
            <a:pPr marL="0" indent="0">
              <a:buNone/>
            </a:pPr>
            <a:r>
              <a:rPr lang="en-GB" sz="2800" dirty="0">
                <a:latin typeface="Century Gothic" panose="020B0502020202020204" pitchFamily="34" charset="0"/>
              </a:rPr>
              <a:t>      ‘Stay and Play’ </a:t>
            </a:r>
          </a:p>
          <a:p>
            <a:pPr marL="342900" indent="-342900">
              <a:buFont typeface="Arial" panose="020B0604020202020204" pitchFamily="34" charset="0"/>
              <a:buChar char="•"/>
            </a:pPr>
            <a:endParaRPr lang="en-GB" sz="2800" dirty="0">
              <a:latin typeface="Century Gothic" panose="020B0502020202020204" pitchFamily="34" charset="0"/>
            </a:endParaRPr>
          </a:p>
          <a:p>
            <a:r>
              <a:rPr lang="en-GB" sz="2800" dirty="0">
                <a:latin typeface="Century Gothic" panose="020B0502020202020204" pitchFamily="34" charset="0"/>
              </a:rPr>
              <a:t>Attend the ‘Lunchtime Visit’ with your child </a:t>
            </a:r>
          </a:p>
          <a:p>
            <a:pPr marL="342900" indent="-342900">
              <a:buFont typeface="Arial" panose="020B0604020202020204" pitchFamily="34" charset="0"/>
              <a:buChar char="•"/>
            </a:pPr>
            <a:endParaRPr lang="en-GB" sz="2800" dirty="0">
              <a:latin typeface="Century Gothic" panose="020B0502020202020204" pitchFamily="34" charset="0"/>
            </a:endParaRPr>
          </a:p>
          <a:p>
            <a:r>
              <a:rPr lang="en-GB" sz="2800" dirty="0">
                <a:latin typeface="Century Gothic" panose="020B0502020202020204" pitchFamily="34" charset="0"/>
              </a:rPr>
              <a:t>Be organised – Return paperwork in pack</a:t>
            </a:r>
          </a:p>
          <a:p>
            <a:pPr marL="342900" indent="-342900">
              <a:buFont typeface="Arial" panose="020B0604020202020204" pitchFamily="34" charset="0"/>
              <a:buChar char="•"/>
            </a:pPr>
            <a:endParaRPr lang="en-GB" sz="2800" dirty="0">
              <a:latin typeface="Century Gothic" panose="020B0502020202020204" pitchFamily="34" charset="0"/>
            </a:endParaRPr>
          </a:p>
          <a:p>
            <a:endParaRPr lang="en-GB" dirty="0"/>
          </a:p>
        </p:txBody>
      </p:sp>
      <p:pic>
        <p:nvPicPr>
          <p:cNvPr id="4" name="Picture 3"/>
          <p:cNvPicPr>
            <a:picLocks noChangeAspect="1"/>
          </p:cNvPicPr>
          <p:nvPr/>
        </p:nvPicPr>
        <p:blipFill>
          <a:blip r:embed="rId2"/>
          <a:stretch>
            <a:fillRect/>
          </a:stretch>
        </p:blipFill>
        <p:spPr>
          <a:xfrm>
            <a:off x="395536" y="193533"/>
            <a:ext cx="1008112" cy="839185"/>
          </a:xfrm>
          <a:prstGeom prst="rect">
            <a:avLst/>
          </a:prstGeom>
        </p:spPr>
      </p:pic>
      <p:pic>
        <p:nvPicPr>
          <p:cNvPr id="5" name="Picture 4"/>
          <p:cNvPicPr>
            <a:picLocks noChangeAspect="1"/>
          </p:cNvPicPr>
          <p:nvPr/>
        </p:nvPicPr>
        <p:blipFill>
          <a:blip r:embed="rId3"/>
          <a:stretch>
            <a:fillRect/>
          </a:stretch>
        </p:blipFill>
        <p:spPr>
          <a:xfrm>
            <a:off x="7596336" y="212224"/>
            <a:ext cx="1400170" cy="1187849"/>
          </a:xfrm>
          <a:prstGeom prst="rect">
            <a:avLst/>
          </a:prstGeom>
        </p:spPr>
      </p:pic>
      <p:pic>
        <p:nvPicPr>
          <p:cNvPr id="6" name="Picture 5"/>
          <p:cNvPicPr>
            <a:picLocks noChangeAspect="1"/>
          </p:cNvPicPr>
          <p:nvPr/>
        </p:nvPicPr>
        <p:blipFill>
          <a:blip r:embed="rId4"/>
          <a:stretch>
            <a:fillRect/>
          </a:stretch>
        </p:blipFill>
        <p:spPr>
          <a:xfrm>
            <a:off x="7998734" y="5661248"/>
            <a:ext cx="997772" cy="984528"/>
          </a:xfrm>
          <a:prstGeom prst="rect">
            <a:avLst/>
          </a:prstGeom>
        </p:spPr>
      </p:pic>
    </p:spTree>
    <p:extLst>
      <p:ext uri="{BB962C8B-B14F-4D97-AF65-F5344CB8AC3E}">
        <p14:creationId xmlns:p14="http://schemas.microsoft.com/office/powerpoint/2010/main" val="19298188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91250" y="519152"/>
            <a:ext cx="7058745" cy="1320800"/>
          </a:xfrm>
        </p:spPr>
        <p:txBody>
          <a:bodyPr>
            <a:normAutofit/>
          </a:bodyPr>
          <a:lstStyle/>
          <a:p>
            <a:pPr algn="ctr"/>
            <a:r>
              <a:rPr lang="en-GB" sz="4400" dirty="0">
                <a:solidFill>
                  <a:srgbClr val="0070C0"/>
                </a:solidFill>
                <a:latin typeface="Comic Sans MS" panose="030F0702030302020204" pitchFamily="66" charset="0"/>
              </a:rPr>
              <a:t>Stay and play sessions </a:t>
            </a:r>
          </a:p>
        </p:txBody>
      </p:sp>
      <p:sp>
        <p:nvSpPr>
          <p:cNvPr id="2" name="Content Placeholder 1"/>
          <p:cNvSpPr>
            <a:spLocks noGrp="1"/>
          </p:cNvSpPr>
          <p:nvPr>
            <p:ph idx="1"/>
          </p:nvPr>
        </p:nvSpPr>
        <p:spPr>
          <a:xfrm>
            <a:off x="324680" y="1590165"/>
            <a:ext cx="8009948" cy="4200150"/>
          </a:xfrm>
        </p:spPr>
        <p:txBody>
          <a:bodyPr>
            <a:normAutofit fontScale="55000" lnSpcReduction="20000"/>
          </a:bodyPr>
          <a:lstStyle/>
          <a:p>
            <a:pPr lvl="0"/>
            <a:r>
              <a:rPr lang="en-GB" sz="4400" dirty="0"/>
              <a:t>     Wednesday 17</a:t>
            </a:r>
            <a:r>
              <a:rPr lang="en-GB" sz="4400" baseline="30000" dirty="0"/>
              <a:t>th</a:t>
            </a:r>
            <a:r>
              <a:rPr lang="en-GB" sz="4400" dirty="0"/>
              <a:t> June 2026 1:30 – 2:30 p.m.</a:t>
            </a:r>
          </a:p>
          <a:p>
            <a:r>
              <a:rPr lang="en-GB" sz="4400" dirty="0"/>
              <a:t>     Wednesday 24</a:t>
            </a:r>
            <a:r>
              <a:rPr lang="en-GB" sz="4400" baseline="30000" dirty="0"/>
              <a:t>th</a:t>
            </a:r>
            <a:r>
              <a:rPr lang="en-GB" sz="4400" dirty="0"/>
              <a:t> June 2026 1:30 p.m. – 2:30 p.m.</a:t>
            </a:r>
          </a:p>
          <a:p>
            <a:pPr marL="795528" indent="-685800"/>
            <a:r>
              <a:rPr kumimoji="0" lang="en-GB" sz="45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Wednesday 8</a:t>
            </a:r>
            <a:r>
              <a:rPr kumimoji="0" lang="en-GB" sz="4500" b="0" i="0" u="none" strike="noStrike" kern="1200" cap="none" spc="0" normalizeH="0" baseline="30000" noProof="0" dirty="0">
                <a:ln>
                  <a:noFill/>
                </a:ln>
                <a:solidFill>
                  <a:prstClr val="black">
                    <a:lumMod val="75000"/>
                    <a:lumOff val="25000"/>
                  </a:prstClr>
                </a:solidFill>
                <a:effectLst/>
                <a:uLnTx/>
                <a:uFillTx/>
                <a:latin typeface="Trebuchet MS" panose="020B0603020202020204"/>
                <a:ea typeface="+mn-ea"/>
                <a:cs typeface="+mn-cs"/>
              </a:rPr>
              <a:t>th</a:t>
            </a:r>
            <a:r>
              <a:rPr kumimoji="0" lang="en-GB" sz="45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 July 2026 1:30 p.m. – 2:30 </a:t>
            </a:r>
            <a:r>
              <a:rPr kumimoji="0" lang="en-GB" sz="4500" b="0" i="0" u="none" strike="noStrike" kern="1200" cap="none" spc="0" normalizeH="0" baseline="0" noProof="0" dirty="0" err="1">
                <a:ln>
                  <a:noFill/>
                </a:ln>
                <a:solidFill>
                  <a:prstClr val="black">
                    <a:lumMod val="75000"/>
                    <a:lumOff val="25000"/>
                  </a:prstClr>
                </a:solidFill>
                <a:effectLst/>
                <a:uLnTx/>
                <a:uFillTx/>
                <a:latin typeface="Trebuchet MS" panose="020B0603020202020204"/>
                <a:ea typeface="+mn-ea"/>
                <a:cs typeface="+mn-cs"/>
              </a:rPr>
              <a:t>p.m</a:t>
            </a:r>
            <a:endParaRPr lang="en-GB" sz="4500" dirty="0"/>
          </a:p>
          <a:p>
            <a:pPr marL="795528" indent="-685800"/>
            <a:endParaRPr lang="en-GB" sz="4500" dirty="0"/>
          </a:p>
          <a:p>
            <a:pPr marL="109728" indent="0">
              <a:buNone/>
            </a:pPr>
            <a:endParaRPr lang="en-GB" dirty="0"/>
          </a:p>
          <a:p>
            <a:pPr marL="0" indent="0">
              <a:buNone/>
            </a:pPr>
            <a:r>
              <a:rPr lang="en-GB" dirty="0"/>
              <a:t>This is a great way for you and your child to meet new people and make new friends in a friendly, gentle and relaxed atmosphere. </a:t>
            </a:r>
          </a:p>
          <a:p>
            <a:pPr marL="0" indent="0">
              <a:buNone/>
            </a:pPr>
            <a:r>
              <a:rPr lang="en-GB" dirty="0"/>
              <a:t>The children will be able to play within the Year R environment both indoors and outdoors. </a:t>
            </a:r>
          </a:p>
          <a:p>
            <a:pPr marL="0" indent="0">
              <a:buNone/>
            </a:pPr>
            <a:r>
              <a:rPr lang="en-GB" dirty="0"/>
              <a:t>This will help prepare them for the transition into our school in September.</a:t>
            </a:r>
          </a:p>
          <a:p>
            <a:pPr marL="0" indent="0">
              <a:buNone/>
            </a:pPr>
            <a:r>
              <a:rPr lang="en-GB" dirty="0"/>
              <a:t>All Year R staff will be available to talk and answers any questions about the start of school.</a:t>
            </a:r>
          </a:p>
          <a:p>
            <a:pPr marL="0" indent="0">
              <a:buNone/>
            </a:pPr>
            <a:r>
              <a:rPr lang="en-GB" dirty="0"/>
              <a:t>We will have the uniform available to try on for size.</a:t>
            </a:r>
          </a:p>
          <a:p>
            <a:pPr marL="0" indent="0">
              <a:buNone/>
            </a:pPr>
            <a:r>
              <a:rPr lang="en-GB" dirty="0"/>
              <a:t>A display of ‘What you need to resource for your child ready for September’. </a:t>
            </a:r>
          </a:p>
          <a:p>
            <a:pPr marL="0" indent="0">
              <a:buNone/>
            </a:pPr>
            <a:r>
              <a:rPr lang="en-GB" dirty="0"/>
              <a:t>Meet our Home School Association and find out ways to get involved in supporting our school. </a:t>
            </a:r>
          </a:p>
          <a:p>
            <a:pPr marL="0" indent="0">
              <a:buNone/>
            </a:pPr>
            <a:r>
              <a:rPr lang="en-GB" dirty="0"/>
              <a:t>During the sessions, the children will receive a personal invitation to school.</a:t>
            </a:r>
          </a:p>
          <a:p>
            <a:pPr marL="0" indent="0">
              <a:buNone/>
            </a:pPr>
            <a:r>
              <a:rPr lang="en-GB" dirty="0"/>
              <a:t>A story will finish the last session read to them by their class teacher. </a:t>
            </a:r>
          </a:p>
          <a:p>
            <a:endParaRPr lang="en-GB" dirty="0"/>
          </a:p>
        </p:txBody>
      </p:sp>
      <p:pic>
        <p:nvPicPr>
          <p:cNvPr id="4" name="Picture 3"/>
          <p:cNvPicPr>
            <a:picLocks noChangeAspect="1"/>
          </p:cNvPicPr>
          <p:nvPr/>
        </p:nvPicPr>
        <p:blipFill>
          <a:blip r:embed="rId2"/>
          <a:stretch>
            <a:fillRect/>
          </a:stretch>
        </p:blipFill>
        <p:spPr>
          <a:xfrm>
            <a:off x="555849" y="5960531"/>
            <a:ext cx="910337" cy="757794"/>
          </a:xfrm>
          <a:prstGeom prst="rect">
            <a:avLst/>
          </a:prstGeom>
        </p:spPr>
      </p:pic>
      <p:pic>
        <p:nvPicPr>
          <p:cNvPr id="7" name="Picture 6"/>
          <p:cNvPicPr>
            <a:picLocks noChangeAspect="1"/>
          </p:cNvPicPr>
          <p:nvPr/>
        </p:nvPicPr>
        <p:blipFill>
          <a:blip r:embed="rId3"/>
          <a:stretch>
            <a:fillRect/>
          </a:stretch>
        </p:blipFill>
        <p:spPr>
          <a:xfrm>
            <a:off x="7520699" y="6083097"/>
            <a:ext cx="1369131" cy="511501"/>
          </a:xfrm>
          <a:prstGeom prst="rect">
            <a:avLst/>
          </a:prstGeom>
        </p:spPr>
      </p:pic>
      <p:pic>
        <p:nvPicPr>
          <p:cNvPr id="8" name="Picture 7"/>
          <p:cNvPicPr>
            <a:picLocks noChangeAspect="1"/>
          </p:cNvPicPr>
          <p:nvPr/>
        </p:nvPicPr>
        <p:blipFill>
          <a:blip r:embed="rId4"/>
          <a:stretch>
            <a:fillRect/>
          </a:stretch>
        </p:blipFill>
        <p:spPr>
          <a:xfrm>
            <a:off x="7461867" y="215837"/>
            <a:ext cx="1357454" cy="822431"/>
          </a:xfrm>
          <a:prstGeom prst="rect">
            <a:avLst/>
          </a:prstGeom>
        </p:spPr>
      </p:pic>
      <p:pic>
        <p:nvPicPr>
          <p:cNvPr id="9" name="Picture 8"/>
          <p:cNvPicPr>
            <a:picLocks noChangeAspect="1"/>
          </p:cNvPicPr>
          <p:nvPr/>
        </p:nvPicPr>
        <p:blipFill>
          <a:blip r:embed="rId5"/>
          <a:stretch>
            <a:fillRect/>
          </a:stretch>
        </p:blipFill>
        <p:spPr>
          <a:xfrm>
            <a:off x="3343749" y="5869523"/>
            <a:ext cx="1320358" cy="848802"/>
          </a:xfrm>
          <a:prstGeom prst="rect">
            <a:avLst/>
          </a:prstGeom>
        </p:spPr>
      </p:pic>
      <p:pic>
        <p:nvPicPr>
          <p:cNvPr id="10" name="Picture 9"/>
          <p:cNvPicPr>
            <a:picLocks noChangeAspect="1"/>
          </p:cNvPicPr>
          <p:nvPr/>
        </p:nvPicPr>
        <p:blipFill>
          <a:blip r:embed="rId6"/>
          <a:stretch>
            <a:fillRect/>
          </a:stretch>
        </p:blipFill>
        <p:spPr>
          <a:xfrm>
            <a:off x="324680" y="332656"/>
            <a:ext cx="927390" cy="954194"/>
          </a:xfrm>
          <a:prstGeom prst="rect">
            <a:avLst/>
          </a:prstGeom>
        </p:spPr>
      </p:pic>
      <p:pic>
        <p:nvPicPr>
          <p:cNvPr id="11" name="Picture 10"/>
          <p:cNvPicPr>
            <a:picLocks noChangeAspect="1"/>
          </p:cNvPicPr>
          <p:nvPr/>
        </p:nvPicPr>
        <p:blipFill>
          <a:blip r:embed="rId7"/>
          <a:stretch>
            <a:fillRect/>
          </a:stretch>
        </p:blipFill>
        <p:spPr>
          <a:xfrm>
            <a:off x="5724128" y="5662057"/>
            <a:ext cx="890300" cy="956248"/>
          </a:xfrm>
          <a:prstGeom prst="rect">
            <a:avLst/>
          </a:prstGeom>
        </p:spPr>
      </p:pic>
    </p:spTree>
    <p:extLst>
      <p:ext uri="{BB962C8B-B14F-4D97-AF65-F5344CB8AC3E}">
        <p14:creationId xmlns:p14="http://schemas.microsoft.com/office/powerpoint/2010/main" val="27872424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sz="4000" dirty="0">
                <a:solidFill>
                  <a:srgbClr val="0070C0"/>
                </a:solidFill>
                <a:latin typeface="Comic Sans MS" panose="030F0702030302020204" pitchFamily="66" charset="0"/>
              </a:rPr>
              <a:t>Come to Lunch Friday 3</a:t>
            </a:r>
            <a:r>
              <a:rPr lang="en-GB" sz="4000" baseline="30000" dirty="0">
                <a:solidFill>
                  <a:srgbClr val="0070C0"/>
                </a:solidFill>
                <a:latin typeface="Comic Sans MS" panose="030F0702030302020204" pitchFamily="66" charset="0"/>
              </a:rPr>
              <a:t>rd</a:t>
            </a:r>
            <a:r>
              <a:rPr lang="en-GB" sz="4000" dirty="0">
                <a:solidFill>
                  <a:srgbClr val="0070C0"/>
                </a:solidFill>
                <a:latin typeface="Comic Sans MS" panose="030F0702030302020204" pitchFamily="66" charset="0"/>
              </a:rPr>
              <a:t> July </a:t>
            </a:r>
          </a:p>
        </p:txBody>
      </p:sp>
      <p:sp>
        <p:nvSpPr>
          <p:cNvPr id="2" name="Content Placeholder 1"/>
          <p:cNvSpPr>
            <a:spLocks noGrp="1"/>
          </p:cNvSpPr>
          <p:nvPr>
            <p:ph idx="1"/>
          </p:nvPr>
        </p:nvSpPr>
        <p:spPr/>
        <p:txBody>
          <a:bodyPr>
            <a:normAutofit fontScale="92500" lnSpcReduction="20000"/>
          </a:bodyPr>
          <a:lstStyle/>
          <a:p>
            <a:r>
              <a:rPr lang="en-GB" dirty="0"/>
              <a:t>Arrive at 11:15 a.m. with your child</a:t>
            </a:r>
          </a:p>
          <a:p>
            <a:r>
              <a:rPr lang="en-GB" dirty="0"/>
              <a:t>There will be a small amount of free time to play after lunch</a:t>
            </a:r>
          </a:p>
          <a:p>
            <a:r>
              <a:rPr lang="en-GB" dirty="0"/>
              <a:t>We will sit in the school hall at 11:30 a.m. the dinner hatch will open</a:t>
            </a:r>
          </a:p>
          <a:p>
            <a:r>
              <a:rPr lang="en-GB" dirty="0"/>
              <a:t>Please bring a pack lunch for you and your child</a:t>
            </a:r>
          </a:p>
          <a:p>
            <a:r>
              <a:rPr lang="en-GB" dirty="0"/>
              <a:t>Sample food will be available for you and your child to try</a:t>
            </a:r>
          </a:p>
          <a:p>
            <a:r>
              <a:rPr lang="en-GB" dirty="0"/>
              <a:t>Meet some lunchtime staff</a:t>
            </a:r>
          </a:p>
          <a:p>
            <a:r>
              <a:rPr lang="en-GB" dirty="0"/>
              <a:t>We will finish with opportunities to share a story with your child</a:t>
            </a:r>
          </a:p>
          <a:p>
            <a:r>
              <a:rPr lang="en-GB" dirty="0"/>
              <a:t>Year R team will also be available</a:t>
            </a:r>
          </a:p>
          <a:p>
            <a:r>
              <a:rPr lang="en-GB" dirty="0"/>
              <a:t>Finish at 12:15 p.m. </a:t>
            </a:r>
          </a:p>
        </p:txBody>
      </p:sp>
      <p:pic>
        <p:nvPicPr>
          <p:cNvPr id="4" name="Picture 3"/>
          <p:cNvPicPr>
            <a:picLocks noChangeAspect="1"/>
          </p:cNvPicPr>
          <p:nvPr/>
        </p:nvPicPr>
        <p:blipFill>
          <a:blip r:embed="rId2"/>
          <a:stretch>
            <a:fillRect/>
          </a:stretch>
        </p:blipFill>
        <p:spPr>
          <a:xfrm>
            <a:off x="7668344" y="355154"/>
            <a:ext cx="1152960" cy="1152960"/>
          </a:xfrm>
          <a:prstGeom prst="rect">
            <a:avLst/>
          </a:prstGeom>
        </p:spPr>
      </p:pic>
      <p:pic>
        <p:nvPicPr>
          <p:cNvPr id="5" name="Picture 4"/>
          <p:cNvPicPr>
            <a:picLocks noChangeAspect="1"/>
          </p:cNvPicPr>
          <p:nvPr/>
        </p:nvPicPr>
        <p:blipFill>
          <a:blip r:embed="rId3"/>
          <a:stretch>
            <a:fillRect/>
          </a:stretch>
        </p:blipFill>
        <p:spPr>
          <a:xfrm>
            <a:off x="4573104" y="5085184"/>
            <a:ext cx="2173660" cy="1320800"/>
          </a:xfrm>
          <a:prstGeom prst="rect">
            <a:avLst/>
          </a:prstGeom>
        </p:spPr>
      </p:pic>
      <p:pic>
        <p:nvPicPr>
          <p:cNvPr id="6" name="Picture 5">
            <a:extLst>
              <a:ext uri="{FF2B5EF4-FFF2-40B4-BE49-F238E27FC236}">
                <a16:creationId xmlns:a16="http://schemas.microsoft.com/office/drawing/2014/main" id="{A6298D8A-5A7A-4212-AB7B-852BF245A60F}"/>
              </a:ext>
            </a:extLst>
          </p:cNvPr>
          <p:cNvPicPr>
            <a:picLocks noChangeAspect="1"/>
          </p:cNvPicPr>
          <p:nvPr/>
        </p:nvPicPr>
        <p:blipFill>
          <a:blip r:embed="rId4"/>
          <a:stretch>
            <a:fillRect/>
          </a:stretch>
        </p:blipFill>
        <p:spPr>
          <a:xfrm>
            <a:off x="5436096" y="1353920"/>
            <a:ext cx="1152960" cy="1152960"/>
          </a:xfrm>
          <a:prstGeom prst="rect">
            <a:avLst/>
          </a:prstGeom>
        </p:spPr>
      </p:pic>
    </p:spTree>
    <p:extLst>
      <p:ext uri="{BB962C8B-B14F-4D97-AF65-F5344CB8AC3E}">
        <p14:creationId xmlns:p14="http://schemas.microsoft.com/office/powerpoint/2010/main" val="20405150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2AF5B-5C06-4692-B9EB-842890727C5E}"/>
              </a:ext>
            </a:extLst>
          </p:cNvPr>
          <p:cNvSpPr>
            <a:spLocks noGrp="1"/>
          </p:cNvSpPr>
          <p:nvPr>
            <p:ph type="title"/>
          </p:nvPr>
        </p:nvSpPr>
        <p:spPr/>
        <p:txBody>
          <a:bodyPr/>
          <a:lstStyle/>
          <a:p>
            <a:r>
              <a:rPr kumimoji="0" lang="en-GB" sz="6600" b="0" i="0" u="none" strike="noStrike" kern="1200" cap="none" spc="0" normalizeH="0" baseline="0" noProof="0" dirty="0">
                <a:ln>
                  <a:noFill/>
                </a:ln>
                <a:solidFill>
                  <a:srgbClr val="0070C0"/>
                </a:solidFill>
                <a:effectLst/>
                <a:uLnTx/>
                <a:uFillTx/>
                <a:latin typeface="Comic Sans MS" panose="030F0702030302020204" pitchFamily="66" charset="0"/>
                <a:ea typeface="+mj-ea"/>
                <a:cs typeface="+mj-cs"/>
              </a:rPr>
              <a:t>Uniform</a:t>
            </a:r>
            <a:endParaRPr lang="en-GB" dirty="0"/>
          </a:p>
        </p:txBody>
      </p:sp>
      <p:sp>
        <p:nvSpPr>
          <p:cNvPr id="3" name="Content Placeholder 2">
            <a:extLst>
              <a:ext uri="{FF2B5EF4-FFF2-40B4-BE49-F238E27FC236}">
                <a16:creationId xmlns:a16="http://schemas.microsoft.com/office/drawing/2014/main" id="{0B9E942B-BFD6-4FDA-A41F-797453FAC522}"/>
              </a:ext>
            </a:extLst>
          </p:cNvPr>
          <p:cNvSpPr>
            <a:spLocks noGrp="1"/>
          </p:cNvSpPr>
          <p:nvPr>
            <p:ph sz="half" idx="1"/>
          </p:nvPr>
        </p:nvSpPr>
        <p:spPr/>
        <p:txBody>
          <a:bodyPr>
            <a:normAutofit fontScale="92500" lnSpcReduction="10000"/>
          </a:bodyPr>
          <a:lstStyle/>
          <a:p>
            <a:r>
              <a:rPr kumimoji="0" lang="en-GB" sz="2000" b="0" i="0" u="none" strike="noStrike" kern="1200" cap="none" spc="0" normalizeH="0" baseline="0" noProof="0" dirty="0">
                <a:ln>
                  <a:noFill/>
                </a:ln>
                <a:solidFill>
                  <a:prstClr val="black"/>
                </a:solidFill>
                <a:effectLst/>
                <a:uLnTx/>
                <a:uFillTx/>
                <a:latin typeface="Trebuchet MS" panose="020B0603020202020204"/>
                <a:ea typeface="+mj-ea"/>
                <a:cs typeface="+mj-cs"/>
              </a:rPr>
              <a:t>This will be available to try on during the ‘Stay and play’ sessions</a:t>
            </a:r>
            <a:r>
              <a:rPr lang="en-GB" sz="2000" dirty="0">
                <a:solidFill>
                  <a:prstClr val="black"/>
                </a:solidFill>
                <a:latin typeface="Trebuchet MS" panose="020B0603020202020204"/>
                <a:ea typeface="+mj-ea"/>
                <a:cs typeface="+mj-cs"/>
              </a:rPr>
              <a:t>.</a:t>
            </a:r>
          </a:p>
          <a:p>
            <a:r>
              <a:rPr lang="en-GB" sz="2000" dirty="0">
                <a:solidFill>
                  <a:prstClr val="black"/>
                </a:solidFill>
                <a:latin typeface="Trebuchet MS" panose="020B0603020202020204"/>
                <a:ea typeface="+mj-ea"/>
                <a:cs typeface="+mj-cs"/>
              </a:rPr>
              <a:t>This leaflet with ordering information is in your pack with the deadline date for September.</a:t>
            </a:r>
          </a:p>
          <a:p>
            <a:r>
              <a:rPr kumimoji="0" lang="en-GB" sz="2000" b="0" i="0" u="none" strike="noStrike" kern="1200" cap="none" spc="0" normalizeH="0" baseline="0" noProof="0" dirty="0">
                <a:ln>
                  <a:noFill/>
                </a:ln>
                <a:solidFill>
                  <a:prstClr val="black"/>
                </a:solidFill>
                <a:effectLst/>
                <a:uLnTx/>
                <a:uFillTx/>
                <a:latin typeface="Trebuchet MS" panose="020B0603020202020204"/>
                <a:ea typeface="+mj-ea"/>
                <a:cs typeface="+mj-cs"/>
              </a:rPr>
              <a:t>You will need to order bookbags through</a:t>
            </a:r>
            <a:r>
              <a:rPr lang="en-GB" sz="2000" dirty="0">
                <a:solidFill>
                  <a:prstClr val="black"/>
                </a:solidFill>
                <a:latin typeface="Trebuchet MS" panose="020B0603020202020204"/>
                <a:ea typeface="+mj-ea"/>
                <a:cs typeface="+mj-cs"/>
              </a:rPr>
              <a:t> this site.</a:t>
            </a:r>
            <a:br>
              <a:rPr kumimoji="0" lang="en-GB" sz="2000" b="0" i="0" u="none" strike="noStrike" kern="1200" cap="none" spc="0" normalizeH="0" baseline="0" noProof="0" dirty="0">
                <a:ln>
                  <a:noFill/>
                </a:ln>
                <a:solidFill>
                  <a:prstClr val="black"/>
                </a:solidFill>
                <a:effectLst/>
                <a:uLnTx/>
                <a:uFillTx/>
                <a:latin typeface="Trebuchet MS" panose="020B0603020202020204"/>
                <a:ea typeface="+mj-ea"/>
                <a:cs typeface="+mj-cs"/>
              </a:rPr>
            </a:br>
            <a:endParaRPr lang="en-GB" dirty="0"/>
          </a:p>
        </p:txBody>
      </p:sp>
      <p:pic>
        <p:nvPicPr>
          <p:cNvPr id="5" name="Content Placeholder 4">
            <a:extLst>
              <a:ext uri="{FF2B5EF4-FFF2-40B4-BE49-F238E27FC236}">
                <a16:creationId xmlns:a16="http://schemas.microsoft.com/office/drawing/2014/main" id="{11205B06-21CE-4E1C-9BA0-B94116158C70}"/>
              </a:ext>
            </a:extLst>
          </p:cNvPr>
          <p:cNvPicPr>
            <a:picLocks noGrp="1" noChangeAspect="1"/>
          </p:cNvPicPr>
          <p:nvPr>
            <p:ph sz="half" idx="2"/>
          </p:nvPr>
        </p:nvPicPr>
        <p:blipFill>
          <a:blip r:embed="rId2"/>
          <a:stretch>
            <a:fillRect/>
          </a:stretch>
        </p:blipFill>
        <p:spPr>
          <a:xfrm>
            <a:off x="4061010" y="2160588"/>
            <a:ext cx="2704730" cy="3881437"/>
          </a:xfrm>
          <a:prstGeom prst="rect">
            <a:avLst/>
          </a:prstGeom>
        </p:spPr>
      </p:pic>
      <p:pic>
        <p:nvPicPr>
          <p:cNvPr id="6" name="Picture 5">
            <a:extLst>
              <a:ext uri="{FF2B5EF4-FFF2-40B4-BE49-F238E27FC236}">
                <a16:creationId xmlns:a16="http://schemas.microsoft.com/office/drawing/2014/main" id="{CA24FC65-72A4-4CB4-91D9-FCA4F439DCE9}"/>
              </a:ext>
            </a:extLst>
          </p:cNvPr>
          <p:cNvPicPr>
            <a:picLocks noChangeAspect="1"/>
          </p:cNvPicPr>
          <p:nvPr/>
        </p:nvPicPr>
        <p:blipFill>
          <a:blip r:embed="rId3"/>
          <a:stretch>
            <a:fillRect/>
          </a:stretch>
        </p:blipFill>
        <p:spPr>
          <a:xfrm>
            <a:off x="4355976" y="152832"/>
            <a:ext cx="2310584" cy="1798476"/>
          </a:xfrm>
          <a:prstGeom prst="rect">
            <a:avLst/>
          </a:prstGeom>
        </p:spPr>
      </p:pic>
    </p:spTree>
    <p:extLst>
      <p:ext uri="{BB962C8B-B14F-4D97-AF65-F5344CB8AC3E}">
        <p14:creationId xmlns:p14="http://schemas.microsoft.com/office/powerpoint/2010/main" val="28511983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87573"/>
            <a:ext cx="8229600" cy="548645"/>
          </a:xfrm>
        </p:spPr>
        <p:txBody>
          <a:bodyPr>
            <a:normAutofit fontScale="90000"/>
          </a:bodyPr>
          <a:lstStyle/>
          <a:p>
            <a:r>
              <a:rPr lang="en-US" sz="4400" dirty="0">
                <a:solidFill>
                  <a:srgbClr val="0070C0"/>
                </a:solidFill>
                <a:latin typeface="Comic Sans MS" panose="030F0702030302020204" pitchFamily="66" charset="0"/>
              </a:rPr>
              <a:t>What to do over the Summer</a:t>
            </a:r>
            <a:r>
              <a:rPr lang="en-US" sz="4400" dirty="0">
                <a:solidFill>
                  <a:srgbClr val="0070C0"/>
                </a:solidFill>
                <a:latin typeface="Century Gothic" panose="020B0502020202020204" pitchFamily="34" charset="0"/>
              </a:rPr>
              <a:t>…</a:t>
            </a:r>
            <a:br>
              <a:rPr lang="en-US" sz="4400" dirty="0">
                <a:solidFill>
                  <a:srgbClr val="0070C0"/>
                </a:solidFill>
                <a:latin typeface="Century Gothic" panose="020B0502020202020204" pitchFamily="34" charset="0"/>
              </a:rPr>
            </a:br>
            <a:endParaRPr lang="en-GB" dirty="0">
              <a:solidFill>
                <a:srgbClr val="0070C0"/>
              </a:solidFill>
            </a:endParaRPr>
          </a:p>
        </p:txBody>
      </p:sp>
      <p:sp>
        <p:nvSpPr>
          <p:cNvPr id="2" name="Content Placeholder 1"/>
          <p:cNvSpPr>
            <a:spLocks noGrp="1"/>
          </p:cNvSpPr>
          <p:nvPr>
            <p:ph idx="1"/>
          </p:nvPr>
        </p:nvSpPr>
        <p:spPr>
          <a:xfrm>
            <a:off x="457200" y="1236218"/>
            <a:ext cx="8229600" cy="5073102"/>
          </a:xfrm>
        </p:spPr>
        <p:txBody>
          <a:bodyPr>
            <a:normAutofit fontScale="47500" lnSpcReduction="20000"/>
          </a:bodyPr>
          <a:lstStyle/>
          <a:p>
            <a:pPr marL="285750" lvl="0" indent="-285750">
              <a:spcBef>
                <a:spcPts val="0"/>
              </a:spcBef>
              <a:buClrTx/>
              <a:buSzTx/>
              <a:buFont typeface="Arial" panose="020B0604020202020204" pitchFamily="34" charset="0"/>
              <a:buChar char="•"/>
            </a:pPr>
            <a:endParaRPr lang="en-US" sz="3300" dirty="0">
              <a:solidFill>
                <a:prstClr val="black"/>
              </a:solidFill>
              <a:latin typeface="Comic Sans MS" panose="030F0702030302020204" pitchFamily="66" charset="0"/>
            </a:endParaRPr>
          </a:p>
          <a:p>
            <a:pPr marL="285750" lvl="0" indent="-285750">
              <a:spcBef>
                <a:spcPts val="0"/>
              </a:spcBef>
              <a:buClrTx/>
              <a:buSzTx/>
              <a:buFont typeface="Arial" panose="020B0604020202020204" pitchFamily="34" charset="0"/>
              <a:buChar char="•"/>
            </a:pPr>
            <a:r>
              <a:rPr lang="en-US" sz="3600" dirty="0">
                <a:solidFill>
                  <a:prstClr val="black"/>
                </a:solidFill>
                <a:latin typeface="Comic Sans MS" panose="030F0702030302020204" pitchFamily="66" charset="0"/>
              </a:rPr>
              <a:t>Practice journey to school</a:t>
            </a:r>
          </a:p>
          <a:p>
            <a:pPr marL="285750" lvl="0" indent="-285750">
              <a:spcBef>
                <a:spcPts val="0"/>
              </a:spcBef>
              <a:buClrTx/>
              <a:buSzTx/>
              <a:buFont typeface="Arial" panose="020B0604020202020204" pitchFamily="34" charset="0"/>
              <a:buChar char="•"/>
            </a:pPr>
            <a:endParaRPr lang="en-US" sz="2400" dirty="0">
              <a:solidFill>
                <a:prstClr val="black"/>
              </a:solidFill>
              <a:latin typeface="Century Gothic" panose="020B0502020202020204" pitchFamily="34" charset="0"/>
            </a:endParaRPr>
          </a:p>
          <a:p>
            <a:pPr marL="285750" lvl="0" indent="-285750">
              <a:spcBef>
                <a:spcPts val="0"/>
              </a:spcBef>
              <a:buClrTx/>
              <a:buSzTx/>
              <a:buFont typeface="Arial" panose="020B0604020202020204" pitchFamily="34" charset="0"/>
              <a:buChar char="•"/>
            </a:pPr>
            <a:r>
              <a:rPr lang="en-US" sz="3600" dirty="0">
                <a:solidFill>
                  <a:prstClr val="black"/>
                </a:solidFill>
                <a:latin typeface="Comic Sans MS" panose="030F0702030302020204" pitchFamily="66" charset="0"/>
              </a:rPr>
              <a:t>Ensure you have purchased all uniform and equipment/clothing needed:</a:t>
            </a:r>
          </a:p>
          <a:p>
            <a:pPr marL="285750" lvl="0" indent="-285750">
              <a:spcBef>
                <a:spcPts val="0"/>
              </a:spcBef>
              <a:buClrTx/>
              <a:buSzTx/>
              <a:buFont typeface="Arial" panose="020B0604020202020204" pitchFamily="34" charset="0"/>
              <a:buChar char="•"/>
            </a:pPr>
            <a:endParaRPr lang="en-US" sz="3600" dirty="0">
              <a:solidFill>
                <a:srgbClr val="FF0000"/>
              </a:solidFill>
              <a:latin typeface="Comic Sans MS" panose="030F0702030302020204" pitchFamily="66" charset="0"/>
            </a:endParaRPr>
          </a:p>
          <a:p>
            <a:pPr marL="0" indent="0">
              <a:spcBef>
                <a:spcPts val="0"/>
              </a:spcBef>
              <a:buNone/>
            </a:pPr>
            <a:r>
              <a:rPr lang="en-US" sz="3600" dirty="0">
                <a:solidFill>
                  <a:srgbClr val="FF0000"/>
                </a:solidFill>
                <a:latin typeface="Comic Sans MS" panose="030F0702030302020204" pitchFamily="66" charset="0"/>
              </a:rPr>
              <a:t>       School jumper/cardigan   (RED) </a:t>
            </a:r>
          </a:p>
          <a:p>
            <a:pPr marL="0" indent="0">
              <a:spcBef>
                <a:spcPts val="0"/>
              </a:spcBef>
              <a:buNone/>
            </a:pPr>
            <a:r>
              <a:rPr lang="en-US" sz="3600" dirty="0">
                <a:solidFill>
                  <a:srgbClr val="FF0000"/>
                </a:solidFill>
                <a:latin typeface="Comic Sans MS" panose="030F0702030302020204" pitchFamily="66" charset="0"/>
              </a:rPr>
              <a:t>       Red P.E </a:t>
            </a:r>
            <a:r>
              <a:rPr lang="en-US" sz="3600" dirty="0" err="1">
                <a:solidFill>
                  <a:srgbClr val="FF0000"/>
                </a:solidFill>
                <a:latin typeface="Comic Sans MS" panose="030F0702030302020204" pitchFamily="66" charset="0"/>
              </a:rPr>
              <a:t>t.Shirt</a:t>
            </a:r>
            <a:endParaRPr lang="en-US" sz="3600" dirty="0">
              <a:solidFill>
                <a:srgbClr val="FF0000"/>
              </a:solidFill>
              <a:latin typeface="Comic Sans MS" panose="030F0702030302020204" pitchFamily="66" charset="0"/>
            </a:endParaRPr>
          </a:p>
          <a:p>
            <a:pPr marL="0" indent="0">
              <a:spcBef>
                <a:spcPts val="0"/>
              </a:spcBef>
              <a:buNone/>
            </a:pPr>
            <a:r>
              <a:rPr lang="en-US" sz="3600" dirty="0">
                <a:solidFill>
                  <a:srgbClr val="FF0000"/>
                </a:solidFill>
                <a:latin typeface="Comic Sans MS" panose="030F0702030302020204" pitchFamily="66" charset="0"/>
              </a:rPr>
              <a:t>       Red school logo bookbag</a:t>
            </a:r>
          </a:p>
          <a:p>
            <a:pPr marL="0" lvl="0" indent="0">
              <a:spcBef>
                <a:spcPts val="0"/>
              </a:spcBef>
              <a:buClrTx/>
              <a:buSzTx/>
              <a:buNone/>
            </a:pPr>
            <a:endParaRPr lang="en-US" sz="3600" dirty="0">
              <a:solidFill>
                <a:prstClr val="black"/>
              </a:solidFill>
              <a:latin typeface="Comic Sans MS" panose="030F0702030302020204" pitchFamily="66" charset="0"/>
            </a:endParaRPr>
          </a:p>
          <a:p>
            <a:pPr marL="0" lvl="0" indent="0">
              <a:spcBef>
                <a:spcPts val="0"/>
              </a:spcBef>
              <a:buClrTx/>
              <a:buSzTx/>
              <a:buNone/>
            </a:pPr>
            <a:r>
              <a:rPr lang="en-US" sz="3600" dirty="0">
                <a:solidFill>
                  <a:prstClr val="black"/>
                </a:solidFill>
                <a:latin typeface="Comic Sans MS" panose="030F0702030302020204" pitchFamily="66" charset="0"/>
              </a:rPr>
              <a:t>       </a:t>
            </a:r>
            <a:r>
              <a:rPr lang="en-US" sz="3600" dirty="0">
                <a:solidFill>
                  <a:schemeClr val="accent1"/>
                </a:solidFill>
                <a:latin typeface="Comic Sans MS" panose="030F0702030302020204" pitchFamily="66" charset="0"/>
              </a:rPr>
              <a:t>School trousers/skirt   (Grey/Black)</a:t>
            </a:r>
          </a:p>
          <a:p>
            <a:pPr marL="0" lvl="0" indent="0">
              <a:spcBef>
                <a:spcPts val="0"/>
              </a:spcBef>
              <a:buClrTx/>
              <a:buSzTx/>
              <a:buNone/>
            </a:pPr>
            <a:r>
              <a:rPr lang="en-US" sz="3600" dirty="0">
                <a:solidFill>
                  <a:schemeClr val="accent1"/>
                </a:solidFill>
                <a:latin typeface="Comic Sans MS" panose="030F0702030302020204" pitchFamily="66" charset="0"/>
              </a:rPr>
              <a:t>       White polo shirt</a:t>
            </a:r>
          </a:p>
          <a:p>
            <a:pPr marL="0" lvl="0" indent="0">
              <a:spcBef>
                <a:spcPts val="0"/>
              </a:spcBef>
              <a:buClrTx/>
              <a:buSzTx/>
              <a:buNone/>
            </a:pPr>
            <a:r>
              <a:rPr lang="en-US" sz="3600" dirty="0">
                <a:solidFill>
                  <a:schemeClr val="accent1"/>
                </a:solidFill>
                <a:latin typeface="Comic Sans MS" panose="030F0702030302020204" pitchFamily="66" charset="0"/>
              </a:rPr>
              <a:t>       Black P.E shorts</a:t>
            </a:r>
          </a:p>
          <a:p>
            <a:pPr marL="0" lvl="0" indent="0">
              <a:spcBef>
                <a:spcPts val="0"/>
              </a:spcBef>
              <a:buClrTx/>
              <a:buSzTx/>
              <a:buNone/>
            </a:pPr>
            <a:r>
              <a:rPr lang="en-US" sz="3600" dirty="0">
                <a:solidFill>
                  <a:schemeClr val="accent1"/>
                </a:solidFill>
                <a:latin typeface="Comic Sans MS" panose="030F0702030302020204" pitchFamily="66" charset="0"/>
              </a:rPr>
              <a:t>       School shoes</a:t>
            </a:r>
          </a:p>
          <a:p>
            <a:pPr marL="0" lvl="0" indent="0">
              <a:spcBef>
                <a:spcPts val="0"/>
              </a:spcBef>
              <a:buClrTx/>
              <a:buSzTx/>
              <a:buNone/>
            </a:pPr>
            <a:r>
              <a:rPr lang="en-US" sz="3600" dirty="0">
                <a:solidFill>
                  <a:schemeClr val="accent1"/>
                </a:solidFill>
                <a:latin typeface="Comic Sans MS" panose="030F0702030302020204" pitchFamily="66" charset="0"/>
              </a:rPr>
              <a:t>       Suitable water bottle  </a:t>
            </a:r>
          </a:p>
          <a:p>
            <a:pPr marL="285750" indent="-285750">
              <a:spcBef>
                <a:spcPts val="0"/>
              </a:spcBef>
            </a:pPr>
            <a:endParaRPr lang="en-US" sz="3600" dirty="0">
              <a:solidFill>
                <a:prstClr val="black"/>
              </a:solidFill>
              <a:latin typeface="Comic Sans MS" panose="030F0702030302020204" pitchFamily="66" charset="0"/>
            </a:endParaRPr>
          </a:p>
          <a:p>
            <a:pPr marL="285750" indent="-285750">
              <a:spcBef>
                <a:spcPts val="0"/>
              </a:spcBef>
            </a:pPr>
            <a:r>
              <a:rPr lang="en-US" sz="3600" dirty="0">
                <a:solidFill>
                  <a:prstClr val="black"/>
                </a:solidFill>
                <a:latin typeface="Comic Sans MS" panose="030F0702030302020204" pitchFamily="66" charset="0"/>
              </a:rPr>
              <a:t>Label </a:t>
            </a:r>
            <a:r>
              <a:rPr lang="en-US" sz="3600" dirty="0">
                <a:solidFill>
                  <a:prstClr val="black"/>
                </a:solidFill>
                <a:highlight>
                  <a:srgbClr val="FFFF00"/>
                </a:highlight>
                <a:latin typeface="Comic Sans MS" panose="030F0702030302020204" pitchFamily="66" charset="0"/>
              </a:rPr>
              <a:t>EVERYTHING</a:t>
            </a:r>
            <a:r>
              <a:rPr lang="en-US" sz="3600" dirty="0">
                <a:solidFill>
                  <a:prstClr val="black"/>
                </a:solidFill>
                <a:latin typeface="Comic Sans MS" panose="030F0702030302020204" pitchFamily="66" charset="0"/>
              </a:rPr>
              <a:t> – add a recognisable motif or one small key ring to help your child to take care of their own belongings</a:t>
            </a:r>
          </a:p>
          <a:p>
            <a:pPr marL="285750" lvl="0" indent="-285750">
              <a:spcBef>
                <a:spcPts val="0"/>
              </a:spcBef>
            </a:pPr>
            <a:endParaRPr lang="en-US" sz="2400" dirty="0">
              <a:solidFill>
                <a:prstClr val="black"/>
              </a:solidFill>
              <a:latin typeface="Century Gothic" panose="020B0502020202020204" pitchFamily="34" charset="0"/>
            </a:endParaRPr>
          </a:p>
          <a:p>
            <a:pPr marL="0" lvl="0" indent="0">
              <a:spcBef>
                <a:spcPts val="0"/>
              </a:spcBef>
              <a:buClrTx/>
              <a:buSzTx/>
              <a:buNone/>
            </a:pPr>
            <a:endParaRPr lang="en-US" sz="3600" dirty="0">
              <a:solidFill>
                <a:prstClr val="black"/>
              </a:solidFill>
              <a:latin typeface="Comic Sans MS" panose="030F0702030302020204" pitchFamily="66" charset="0"/>
            </a:endParaRPr>
          </a:p>
          <a:p>
            <a:pPr marL="285750" indent="-285750">
              <a:spcBef>
                <a:spcPts val="0"/>
              </a:spcBef>
              <a:buClrTx/>
              <a:buSzTx/>
              <a:buFont typeface="Arial" panose="020B0604020202020204" pitchFamily="34" charset="0"/>
              <a:buChar char="•"/>
            </a:pPr>
            <a:r>
              <a:rPr lang="en-US" sz="3600" dirty="0">
                <a:solidFill>
                  <a:prstClr val="black"/>
                </a:solidFill>
                <a:latin typeface="Comic Sans MS" panose="030F0702030302020204" pitchFamily="66" charset="0"/>
              </a:rPr>
              <a:t>Independence skills </a:t>
            </a:r>
          </a:p>
          <a:p>
            <a:pPr marL="285750" indent="-285750">
              <a:spcBef>
                <a:spcPts val="0"/>
              </a:spcBef>
              <a:buClrTx/>
              <a:buSzTx/>
              <a:buFont typeface="Arial" panose="020B0604020202020204" pitchFamily="34" charset="0"/>
              <a:buChar char="•"/>
            </a:pPr>
            <a:endParaRPr lang="en-US" sz="3600" dirty="0">
              <a:solidFill>
                <a:prstClr val="black"/>
              </a:solidFill>
              <a:latin typeface="Comic Sans MS" panose="030F0702030302020204" pitchFamily="66" charset="0"/>
            </a:endParaRPr>
          </a:p>
          <a:p>
            <a:pPr marL="285750" indent="-285750">
              <a:spcBef>
                <a:spcPts val="0"/>
              </a:spcBef>
              <a:buClrTx/>
              <a:buSzTx/>
              <a:buFont typeface="Arial" panose="020B0604020202020204" pitchFamily="34" charset="0"/>
              <a:buChar char="•"/>
            </a:pPr>
            <a:r>
              <a:rPr lang="en-US" sz="3600" dirty="0">
                <a:solidFill>
                  <a:prstClr val="black"/>
                </a:solidFill>
                <a:latin typeface="Comic Sans MS" panose="030F0702030302020204" pitchFamily="66" charset="0"/>
              </a:rPr>
              <a:t>Keep good routines</a:t>
            </a:r>
          </a:p>
          <a:p>
            <a:pPr marL="0" indent="0">
              <a:spcBef>
                <a:spcPts val="0"/>
              </a:spcBef>
              <a:buClrTx/>
              <a:buSzTx/>
              <a:buNone/>
            </a:pPr>
            <a:endParaRPr lang="en-US" sz="3600" dirty="0">
              <a:solidFill>
                <a:prstClr val="black"/>
              </a:solidFill>
              <a:latin typeface="Comic Sans MS" panose="030F0702030302020204" pitchFamily="66" charset="0"/>
            </a:endParaRPr>
          </a:p>
          <a:p>
            <a:endParaRPr lang="en-GB" altLang="en-US" dirty="0"/>
          </a:p>
        </p:txBody>
      </p:sp>
      <p:pic>
        <p:nvPicPr>
          <p:cNvPr id="8" name="Picture 7"/>
          <p:cNvPicPr>
            <a:picLocks noChangeAspect="1"/>
          </p:cNvPicPr>
          <p:nvPr/>
        </p:nvPicPr>
        <p:blipFill>
          <a:blip r:embed="rId2"/>
          <a:stretch>
            <a:fillRect/>
          </a:stretch>
        </p:blipFill>
        <p:spPr>
          <a:xfrm>
            <a:off x="241783" y="5991404"/>
            <a:ext cx="945841" cy="787348"/>
          </a:xfrm>
          <a:prstGeom prst="rect">
            <a:avLst/>
          </a:prstGeom>
        </p:spPr>
      </p:pic>
      <p:pic>
        <p:nvPicPr>
          <p:cNvPr id="5" name="Picture 4">
            <a:extLst>
              <a:ext uri="{FF2B5EF4-FFF2-40B4-BE49-F238E27FC236}">
                <a16:creationId xmlns:a16="http://schemas.microsoft.com/office/drawing/2014/main" id="{2B320B08-890E-43CD-8E36-389361C7D5B0}"/>
              </a:ext>
            </a:extLst>
          </p:cNvPr>
          <p:cNvPicPr>
            <a:picLocks noChangeAspect="1"/>
          </p:cNvPicPr>
          <p:nvPr/>
        </p:nvPicPr>
        <p:blipFill rotWithShape="1">
          <a:blip r:embed="rId3">
            <a:extLst>
              <a:ext uri="{28A0092B-C50C-407E-A947-70E740481C1C}">
                <a14:useLocalDpi xmlns:a14="http://schemas.microsoft.com/office/drawing/2010/main" val="0"/>
              </a:ext>
            </a:extLst>
          </a:blip>
          <a:srcRect r="2814" b="5040"/>
          <a:stretch/>
        </p:blipFill>
        <p:spPr>
          <a:xfrm>
            <a:off x="5240447" y="2264711"/>
            <a:ext cx="1628702" cy="1508057"/>
          </a:xfrm>
          <a:prstGeom prst="rect">
            <a:avLst/>
          </a:prstGeom>
        </p:spPr>
      </p:pic>
      <p:pic>
        <p:nvPicPr>
          <p:cNvPr id="7" name="Picture 6">
            <a:extLst>
              <a:ext uri="{FF2B5EF4-FFF2-40B4-BE49-F238E27FC236}">
                <a16:creationId xmlns:a16="http://schemas.microsoft.com/office/drawing/2014/main" id="{A5465F68-B1FF-4A6B-B7F2-329E9D77513A}"/>
              </a:ext>
            </a:extLst>
          </p:cNvPr>
          <p:cNvPicPr>
            <a:picLocks noChangeAspect="1"/>
          </p:cNvPicPr>
          <p:nvPr/>
        </p:nvPicPr>
        <p:blipFill>
          <a:blip r:embed="rId4"/>
          <a:stretch>
            <a:fillRect/>
          </a:stretch>
        </p:blipFill>
        <p:spPr>
          <a:xfrm>
            <a:off x="5341466" y="5275958"/>
            <a:ext cx="1127858" cy="1127858"/>
          </a:xfrm>
          <a:prstGeom prst="rect">
            <a:avLst/>
          </a:prstGeom>
        </p:spPr>
      </p:pic>
      <p:pic>
        <p:nvPicPr>
          <p:cNvPr id="4" name="Picture 3">
            <a:extLst>
              <a:ext uri="{FF2B5EF4-FFF2-40B4-BE49-F238E27FC236}">
                <a16:creationId xmlns:a16="http://schemas.microsoft.com/office/drawing/2014/main" id="{B41A44E2-E67C-4DC5-8A3F-BD48729FE979}"/>
              </a:ext>
            </a:extLst>
          </p:cNvPr>
          <p:cNvPicPr>
            <a:picLocks noChangeAspect="1"/>
          </p:cNvPicPr>
          <p:nvPr/>
        </p:nvPicPr>
        <p:blipFill>
          <a:blip r:embed="rId5"/>
          <a:stretch>
            <a:fillRect/>
          </a:stretch>
        </p:blipFill>
        <p:spPr>
          <a:xfrm>
            <a:off x="4572000" y="5408307"/>
            <a:ext cx="515878" cy="948261"/>
          </a:xfrm>
          <a:prstGeom prst="rect">
            <a:avLst/>
          </a:prstGeom>
        </p:spPr>
      </p:pic>
      <p:pic>
        <p:nvPicPr>
          <p:cNvPr id="9" name="Picture 8">
            <a:extLst>
              <a:ext uri="{FF2B5EF4-FFF2-40B4-BE49-F238E27FC236}">
                <a16:creationId xmlns:a16="http://schemas.microsoft.com/office/drawing/2014/main" id="{1A352319-C145-415E-A8D9-CBC1AF4505A9}"/>
              </a:ext>
            </a:extLst>
          </p:cNvPr>
          <p:cNvPicPr>
            <a:picLocks noChangeAspect="1"/>
          </p:cNvPicPr>
          <p:nvPr/>
        </p:nvPicPr>
        <p:blipFill>
          <a:blip r:embed="rId6"/>
          <a:stretch>
            <a:fillRect/>
          </a:stretch>
        </p:blipFill>
        <p:spPr>
          <a:xfrm>
            <a:off x="7995245" y="3267373"/>
            <a:ext cx="1021899" cy="1010791"/>
          </a:xfrm>
          <a:prstGeom prst="rect">
            <a:avLst/>
          </a:prstGeom>
        </p:spPr>
      </p:pic>
      <p:pic>
        <p:nvPicPr>
          <p:cNvPr id="10" name="Picture 9">
            <a:extLst>
              <a:ext uri="{FF2B5EF4-FFF2-40B4-BE49-F238E27FC236}">
                <a16:creationId xmlns:a16="http://schemas.microsoft.com/office/drawing/2014/main" id="{A3C32C15-B914-4AE3-97F5-85473ECA8945}"/>
              </a:ext>
            </a:extLst>
          </p:cNvPr>
          <p:cNvPicPr>
            <a:picLocks noChangeAspect="1"/>
          </p:cNvPicPr>
          <p:nvPr/>
        </p:nvPicPr>
        <p:blipFill>
          <a:blip r:embed="rId7"/>
          <a:stretch>
            <a:fillRect/>
          </a:stretch>
        </p:blipFill>
        <p:spPr>
          <a:xfrm>
            <a:off x="7223197" y="2613375"/>
            <a:ext cx="1085850" cy="1085850"/>
          </a:xfrm>
          <a:prstGeom prst="rect">
            <a:avLst/>
          </a:prstGeom>
        </p:spPr>
      </p:pic>
      <p:pic>
        <p:nvPicPr>
          <p:cNvPr id="11" name="Picture 10">
            <a:extLst>
              <a:ext uri="{FF2B5EF4-FFF2-40B4-BE49-F238E27FC236}">
                <a16:creationId xmlns:a16="http://schemas.microsoft.com/office/drawing/2014/main" id="{F8F3834B-081C-415C-A618-8DD9830FD7AF}"/>
              </a:ext>
            </a:extLst>
          </p:cNvPr>
          <p:cNvPicPr>
            <a:picLocks noChangeAspect="1"/>
          </p:cNvPicPr>
          <p:nvPr/>
        </p:nvPicPr>
        <p:blipFill>
          <a:blip r:embed="rId8"/>
          <a:stretch>
            <a:fillRect/>
          </a:stretch>
        </p:blipFill>
        <p:spPr>
          <a:xfrm>
            <a:off x="7931294" y="2013750"/>
            <a:ext cx="1085850" cy="1085850"/>
          </a:xfrm>
          <a:prstGeom prst="rect">
            <a:avLst/>
          </a:prstGeom>
        </p:spPr>
      </p:pic>
      <p:pic>
        <p:nvPicPr>
          <p:cNvPr id="12" name="Picture 11">
            <a:extLst>
              <a:ext uri="{FF2B5EF4-FFF2-40B4-BE49-F238E27FC236}">
                <a16:creationId xmlns:a16="http://schemas.microsoft.com/office/drawing/2014/main" id="{52757131-5275-456D-9D2A-2DFD7937B7C2}"/>
              </a:ext>
            </a:extLst>
          </p:cNvPr>
          <p:cNvPicPr>
            <a:picLocks noChangeAspect="1"/>
          </p:cNvPicPr>
          <p:nvPr/>
        </p:nvPicPr>
        <p:blipFill>
          <a:blip r:embed="rId9"/>
          <a:stretch>
            <a:fillRect/>
          </a:stretch>
        </p:blipFill>
        <p:spPr>
          <a:xfrm>
            <a:off x="6706727" y="5170475"/>
            <a:ext cx="1417966" cy="1510442"/>
          </a:xfrm>
          <a:prstGeom prst="rect">
            <a:avLst/>
          </a:prstGeom>
        </p:spPr>
      </p:pic>
    </p:spTree>
    <p:extLst>
      <p:ext uri="{BB962C8B-B14F-4D97-AF65-F5344CB8AC3E}">
        <p14:creationId xmlns:p14="http://schemas.microsoft.com/office/powerpoint/2010/main" val="34173088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A299B2B-7179-4984-8B39-2B85AFAB36F2}"/>
              </a:ext>
            </a:extLst>
          </p:cNvPr>
          <p:cNvPicPr>
            <a:picLocks noGrp="1" noChangeAspect="1"/>
          </p:cNvPicPr>
          <p:nvPr>
            <p:ph sz="half" idx="2"/>
          </p:nvPr>
        </p:nvPicPr>
        <p:blipFill>
          <a:blip r:embed="rId2"/>
          <a:stretch>
            <a:fillRect/>
          </a:stretch>
        </p:blipFill>
        <p:spPr>
          <a:xfrm>
            <a:off x="878965" y="2492896"/>
            <a:ext cx="2182876" cy="1665287"/>
          </a:xfrm>
          <a:prstGeom prst="rect">
            <a:avLst/>
          </a:prstGeom>
        </p:spPr>
      </p:pic>
      <p:sp>
        <p:nvSpPr>
          <p:cNvPr id="8" name="Content Placeholder 7">
            <a:extLst>
              <a:ext uri="{FF2B5EF4-FFF2-40B4-BE49-F238E27FC236}">
                <a16:creationId xmlns:a16="http://schemas.microsoft.com/office/drawing/2014/main" id="{E439A1E4-4A95-4488-966E-12DDE5C9399D}"/>
              </a:ext>
            </a:extLst>
          </p:cNvPr>
          <p:cNvSpPr>
            <a:spLocks noGrp="1"/>
          </p:cNvSpPr>
          <p:nvPr>
            <p:ph sz="quarter" idx="4"/>
          </p:nvPr>
        </p:nvSpPr>
        <p:spPr/>
        <p:txBody>
          <a:bodyPr>
            <a:normAutofit/>
          </a:bodyPr>
          <a:lstStyle/>
          <a:p>
            <a:r>
              <a:rPr lang="en-GB" sz="3200" dirty="0"/>
              <a:t>Claire Ryan </a:t>
            </a:r>
          </a:p>
          <a:p>
            <a:r>
              <a:rPr lang="en-GB" sz="3200" dirty="0"/>
              <a:t>Selena Brash</a:t>
            </a:r>
          </a:p>
        </p:txBody>
      </p:sp>
      <p:pic>
        <p:nvPicPr>
          <p:cNvPr id="6" name="Picture 5">
            <a:extLst>
              <a:ext uri="{FF2B5EF4-FFF2-40B4-BE49-F238E27FC236}">
                <a16:creationId xmlns:a16="http://schemas.microsoft.com/office/drawing/2014/main" id="{428A4490-5952-40F6-BE79-759E1E8E3FAF}"/>
              </a:ext>
            </a:extLst>
          </p:cNvPr>
          <p:cNvPicPr>
            <a:picLocks noChangeAspect="1"/>
          </p:cNvPicPr>
          <p:nvPr/>
        </p:nvPicPr>
        <p:blipFill>
          <a:blip r:embed="rId3"/>
          <a:stretch>
            <a:fillRect/>
          </a:stretch>
        </p:blipFill>
        <p:spPr>
          <a:xfrm>
            <a:off x="3084925" y="365126"/>
            <a:ext cx="3564661" cy="2372120"/>
          </a:xfrm>
          <a:prstGeom prst="rect">
            <a:avLst/>
          </a:prstGeom>
        </p:spPr>
      </p:pic>
      <p:pic>
        <p:nvPicPr>
          <p:cNvPr id="9" name="Picture 8">
            <a:extLst>
              <a:ext uri="{FF2B5EF4-FFF2-40B4-BE49-F238E27FC236}">
                <a16:creationId xmlns:a16="http://schemas.microsoft.com/office/drawing/2014/main" id="{141BA70B-58E4-4F97-8066-2484D4486655}"/>
              </a:ext>
            </a:extLst>
          </p:cNvPr>
          <p:cNvPicPr>
            <a:picLocks noChangeAspect="1"/>
          </p:cNvPicPr>
          <p:nvPr/>
        </p:nvPicPr>
        <p:blipFill rotWithShape="1">
          <a:blip r:embed="rId4"/>
          <a:srcRect l="7828" r="5373" b="8056"/>
          <a:stretch/>
        </p:blipFill>
        <p:spPr>
          <a:xfrm>
            <a:off x="4067944" y="4509120"/>
            <a:ext cx="2232248" cy="1296144"/>
          </a:xfrm>
          <a:prstGeom prst="rect">
            <a:avLst/>
          </a:prstGeom>
        </p:spPr>
      </p:pic>
    </p:spTree>
    <p:extLst>
      <p:ext uri="{BB962C8B-B14F-4D97-AF65-F5344CB8AC3E}">
        <p14:creationId xmlns:p14="http://schemas.microsoft.com/office/powerpoint/2010/main" val="24730121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107122" y="370766"/>
            <a:ext cx="5946323" cy="1119254"/>
          </a:xfrm>
        </p:spPr>
        <p:txBody>
          <a:bodyPr>
            <a:noAutofit/>
          </a:bodyPr>
          <a:lstStyle/>
          <a:p>
            <a:pPr algn="ctr"/>
            <a:r>
              <a:rPr lang="en-GB" dirty="0">
                <a:solidFill>
                  <a:srgbClr val="0070C0"/>
                </a:solidFill>
                <a:latin typeface="Comic Sans MS" panose="030F0702030302020204" pitchFamily="66" charset="0"/>
              </a:rPr>
              <a:t>ADMISSION INTO SCHOOL-Mornings Only </a:t>
            </a:r>
          </a:p>
        </p:txBody>
      </p:sp>
      <p:sp useBgFill="1">
        <p:nvSpPr>
          <p:cNvPr id="2" name="Content Placeholder 1"/>
          <p:cNvSpPr>
            <a:spLocks noGrp="1"/>
          </p:cNvSpPr>
          <p:nvPr>
            <p:ph idx="1"/>
          </p:nvPr>
        </p:nvSpPr>
        <p:spPr>
          <a:xfrm>
            <a:off x="336656" y="1739401"/>
            <a:ext cx="6827632" cy="4051647"/>
          </a:xfrm>
        </p:spPr>
        <p:txBody>
          <a:bodyPr>
            <a:normAutofit/>
          </a:bodyPr>
          <a:lstStyle/>
          <a:p>
            <a:endParaRPr lang="en-GB" dirty="0"/>
          </a:p>
          <a:p>
            <a:r>
              <a:rPr lang="en-GB" dirty="0"/>
              <a:t>All children will be starting school on </a:t>
            </a:r>
          </a:p>
          <a:p>
            <a:pPr marL="109728" indent="0">
              <a:buNone/>
            </a:pPr>
            <a:r>
              <a:rPr lang="en-GB" b="1" dirty="0"/>
              <a:t>   Wednesday 2nd September</a:t>
            </a:r>
          </a:p>
          <a:p>
            <a:r>
              <a:rPr lang="en-GB" dirty="0"/>
              <a:t>Your child will be given a drop off time slot</a:t>
            </a:r>
          </a:p>
          <a:p>
            <a:r>
              <a:rPr lang="en-GB" dirty="0">
                <a:sym typeface="Wingdings" panose="05000000000000000000" pitchFamily="2" charset="2"/>
              </a:rPr>
              <a:t>Children will stay to lunch. </a:t>
            </a:r>
          </a:p>
          <a:p>
            <a:r>
              <a:rPr lang="en-GB" dirty="0">
                <a:sym typeface="Wingdings" panose="05000000000000000000" pitchFamily="2" charset="2"/>
              </a:rPr>
              <a:t>Children will be collected at on Wednesday 2nd, Thursday 3</a:t>
            </a:r>
            <a:r>
              <a:rPr lang="en-GB" baseline="30000" dirty="0">
                <a:sym typeface="Wingdings" panose="05000000000000000000" pitchFamily="2" charset="2"/>
              </a:rPr>
              <a:t>rd</a:t>
            </a:r>
            <a:r>
              <a:rPr lang="en-GB" dirty="0">
                <a:sym typeface="Wingdings" panose="05000000000000000000" pitchFamily="2" charset="2"/>
              </a:rPr>
              <a:t> and Friday 4</a:t>
            </a:r>
            <a:r>
              <a:rPr lang="en-GB" baseline="30000" dirty="0">
                <a:sym typeface="Wingdings" panose="05000000000000000000" pitchFamily="2" charset="2"/>
              </a:rPr>
              <a:t>th</a:t>
            </a:r>
            <a:r>
              <a:rPr lang="en-GB" dirty="0">
                <a:sym typeface="Wingdings" panose="05000000000000000000" pitchFamily="2" charset="2"/>
              </a:rPr>
              <a:t> at 1.15pm.</a:t>
            </a:r>
            <a:endParaRPr lang="en-GB" dirty="0"/>
          </a:p>
        </p:txBody>
      </p:sp>
      <p:pic>
        <p:nvPicPr>
          <p:cNvPr id="6" name="Picture 5"/>
          <p:cNvPicPr>
            <a:picLocks noChangeAspect="1"/>
          </p:cNvPicPr>
          <p:nvPr/>
        </p:nvPicPr>
        <p:blipFill>
          <a:blip r:embed="rId2"/>
          <a:stretch>
            <a:fillRect/>
          </a:stretch>
        </p:blipFill>
        <p:spPr>
          <a:xfrm>
            <a:off x="652195" y="5929487"/>
            <a:ext cx="1014556" cy="844549"/>
          </a:xfrm>
          <a:prstGeom prst="rect">
            <a:avLst/>
          </a:prstGeom>
        </p:spPr>
      </p:pic>
      <p:pic>
        <p:nvPicPr>
          <p:cNvPr id="7" name="Picture 6"/>
          <p:cNvPicPr>
            <a:picLocks noChangeAspect="1"/>
          </p:cNvPicPr>
          <p:nvPr/>
        </p:nvPicPr>
        <p:blipFill>
          <a:blip r:embed="rId3"/>
          <a:stretch>
            <a:fillRect/>
          </a:stretch>
        </p:blipFill>
        <p:spPr>
          <a:xfrm>
            <a:off x="146822" y="207171"/>
            <a:ext cx="1119254" cy="1119254"/>
          </a:xfrm>
          <a:prstGeom prst="rect">
            <a:avLst/>
          </a:prstGeom>
        </p:spPr>
      </p:pic>
      <p:pic>
        <p:nvPicPr>
          <p:cNvPr id="5" name="Picture 4">
            <a:extLst>
              <a:ext uri="{FF2B5EF4-FFF2-40B4-BE49-F238E27FC236}">
                <a16:creationId xmlns:a16="http://schemas.microsoft.com/office/drawing/2014/main" id="{57EE81E1-2219-4CD1-921A-C1B1A2E0C0C2}"/>
              </a:ext>
            </a:extLst>
          </p:cNvPr>
          <p:cNvPicPr>
            <a:picLocks noChangeAspect="1"/>
          </p:cNvPicPr>
          <p:nvPr/>
        </p:nvPicPr>
        <p:blipFill>
          <a:blip r:embed="rId4"/>
          <a:stretch>
            <a:fillRect/>
          </a:stretch>
        </p:blipFill>
        <p:spPr>
          <a:xfrm>
            <a:off x="6398232" y="4088174"/>
            <a:ext cx="2093573" cy="1147588"/>
          </a:xfrm>
          <a:prstGeom prst="rect">
            <a:avLst/>
          </a:prstGeom>
        </p:spPr>
      </p:pic>
      <p:pic>
        <p:nvPicPr>
          <p:cNvPr id="9" name="Picture 8">
            <a:extLst>
              <a:ext uri="{FF2B5EF4-FFF2-40B4-BE49-F238E27FC236}">
                <a16:creationId xmlns:a16="http://schemas.microsoft.com/office/drawing/2014/main" id="{65E329D5-7E72-4140-9BCA-F59B38438475}"/>
              </a:ext>
            </a:extLst>
          </p:cNvPr>
          <p:cNvPicPr>
            <a:picLocks noChangeAspect="1"/>
          </p:cNvPicPr>
          <p:nvPr/>
        </p:nvPicPr>
        <p:blipFill>
          <a:blip r:embed="rId5"/>
          <a:stretch>
            <a:fillRect/>
          </a:stretch>
        </p:blipFill>
        <p:spPr>
          <a:xfrm>
            <a:off x="7381778" y="71073"/>
            <a:ext cx="1691507" cy="909655"/>
          </a:xfrm>
          <a:prstGeom prst="rect">
            <a:avLst/>
          </a:prstGeom>
        </p:spPr>
      </p:pic>
      <p:pic>
        <p:nvPicPr>
          <p:cNvPr id="10" name="Picture 9">
            <a:extLst>
              <a:ext uri="{FF2B5EF4-FFF2-40B4-BE49-F238E27FC236}">
                <a16:creationId xmlns:a16="http://schemas.microsoft.com/office/drawing/2014/main" id="{A6D5AF71-CE98-4CED-A951-7C34515EC30B}"/>
              </a:ext>
            </a:extLst>
          </p:cNvPr>
          <p:cNvPicPr>
            <a:picLocks noChangeAspect="1"/>
          </p:cNvPicPr>
          <p:nvPr/>
        </p:nvPicPr>
        <p:blipFill rotWithShape="1">
          <a:blip r:embed="rId6"/>
          <a:srcRect t="11514" r="-507" b="39245"/>
          <a:stretch/>
        </p:blipFill>
        <p:spPr>
          <a:xfrm>
            <a:off x="5031305" y="1790973"/>
            <a:ext cx="997906" cy="737583"/>
          </a:xfrm>
          <a:prstGeom prst="rect">
            <a:avLst/>
          </a:prstGeom>
        </p:spPr>
      </p:pic>
      <p:pic>
        <p:nvPicPr>
          <p:cNvPr id="11" name="Picture 10">
            <a:extLst>
              <a:ext uri="{FF2B5EF4-FFF2-40B4-BE49-F238E27FC236}">
                <a16:creationId xmlns:a16="http://schemas.microsoft.com/office/drawing/2014/main" id="{780552E6-67B1-41BB-A7BA-8818A6A6F4D5}"/>
              </a:ext>
            </a:extLst>
          </p:cNvPr>
          <p:cNvPicPr>
            <a:picLocks noChangeAspect="1"/>
          </p:cNvPicPr>
          <p:nvPr/>
        </p:nvPicPr>
        <p:blipFill rotWithShape="1">
          <a:blip r:embed="rId7"/>
          <a:srcRect l="11255" t="8305" r="6691" b="12858"/>
          <a:stretch/>
        </p:blipFill>
        <p:spPr>
          <a:xfrm>
            <a:off x="6139448" y="1826882"/>
            <a:ext cx="1180203" cy="813010"/>
          </a:xfrm>
          <a:prstGeom prst="rect">
            <a:avLst/>
          </a:prstGeom>
        </p:spPr>
      </p:pic>
      <p:pic>
        <p:nvPicPr>
          <p:cNvPr id="4" name="Picture 3">
            <a:extLst>
              <a:ext uri="{FF2B5EF4-FFF2-40B4-BE49-F238E27FC236}">
                <a16:creationId xmlns:a16="http://schemas.microsoft.com/office/drawing/2014/main" id="{B0C26CC8-AFF1-4D90-B05B-844B1E366F94}"/>
              </a:ext>
            </a:extLst>
          </p:cNvPr>
          <p:cNvPicPr>
            <a:picLocks noChangeAspect="1"/>
          </p:cNvPicPr>
          <p:nvPr/>
        </p:nvPicPr>
        <p:blipFill>
          <a:blip r:embed="rId8"/>
          <a:stretch>
            <a:fillRect/>
          </a:stretch>
        </p:blipFill>
        <p:spPr>
          <a:xfrm>
            <a:off x="3926871" y="4803761"/>
            <a:ext cx="1603387" cy="1731414"/>
          </a:xfrm>
          <a:prstGeom prst="rect">
            <a:avLst/>
          </a:prstGeom>
        </p:spPr>
      </p:pic>
      <p:pic>
        <p:nvPicPr>
          <p:cNvPr id="8" name="Picture 7">
            <a:extLst>
              <a:ext uri="{FF2B5EF4-FFF2-40B4-BE49-F238E27FC236}">
                <a16:creationId xmlns:a16="http://schemas.microsoft.com/office/drawing/2014/main" id="{88DA89A0-0E98-4D6E-8E33-2EB7FA07C72E}"/>
              </a:ext>
            </a:extLst>
          </p:cNvPr>
          <p:cNvPicPr>
            <a:picLocks noChangeAspect="1"/>
          </p:cNvPicPr>
          <p:nvPr/>
        </p:nvPicPr>
        <p:blipFill rotWithShape="1">
          <a:blip r:embed="rId9"/>
          <a:srcRect t="22290" r="2527"/>
          <a:stretch/>
        </p:blipFill>
        <p:spPr>
          <a:xfrm>
            <a:off x="886274" y="4653136"/>
            <a:ext cx="2317574" cy="1174927"/>
          </a:xfrm>
          <a:prstGeom prst="rect">
            <a:avLst/>
          </a:prstGeom>
        </p:spPr>
      </p:pic>
      <p:pic>
        <p:nvPicPr>
          <p:cNvPr id="12" name="Picture 11">
            <a:extLst>
              <a:ext uri="{FF2B5EF4-FFF2-40B4-BE49-F238E27FC236}">
                <a16:creationId xmlns:a16="http://schemas.microsoft.com/office/drawing/2014/main" id="{D5058D57-1AA4-43A6-83B4-B8BE1E61C839}"/>
              </a:ext>
            </a:extLst>
          </p:cNvPr>
          <p:cNvPicPr>
            <a:picLocks noChangeAspect="1"/>
          </p:cNvPicPr>
          <p:nvPr/>
        </p:nvPicPr>
        <p:blipFill>
          <a:blip r:embed="rId10"/>
          <a:stretch>
            <a:fillRect/>
          </a:stretch>
        </p:blipFill>
        <p:spPr>
          <a:xfrm>
            <a:off x="7976941" y="5517232"/>
            <a:ext cx="1029728" cy="1147589"/>
          </a:xfrm>
          <a:prstGeom prst="rect">
            <a:avLst/>
          </a:prstGeom>
        </p:spPr>
      </p:pic>
    </p:spTree>
    <p:extLst>
      <p:ext uri="{BB962C8B-B14F-4D97-AF65-F5344CB8AC3E}">
        <p14:creationId xmlns:p14="http://schemas.microsoft.com/office/powerpoint/2010/main" val="35287427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868992"/>
            <a:ext cx="8229600" cy="548645"/>
          </a:xfrm>
        </p:spPr>
        <p:txBody>
          <a:bodyPr>
            <a:normAutofit fontScale="90000"/>
          </a:bodyPr>
          <a:lstStyle/>
          <a:p>
            <a:r>
              <a:rPr lang="en-GB" dirty="0">
                <a:solidFill>
                  <a:srgbClr val="0070C0"/>
                </a:solidFill>
                <a:latin typeface="Comic Sans MS" panose="030F0702030302020204" pitchFamily="66" charset="0"/>
              </a:rPr>
              <a:t>Greet and Meet in September</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2nd/3rd/4</a:t>
            </a:r>
            <a:r>
              <a:rPr lang="en-GB" baseline="30000" dirty="0">
                <a:solidFill>
                  <a:srgbClr val="0070C0"/>
                </a:solidFill>
                <a:latin typeface="Comic Sans MS" panose="030F0702030302020204" pitchFamily="66" charset="0"/>
              </a:rPr>
              <a:t>th      </a:t>
            </a:r>
            <a:r>
              <a:rPr lang="en-GB" dirty="0">
                <a:solidFill>
                  <a:srgbClr val="0070C0"/>
                </a:solidFill>
                <a:latin typeface="Comic Sans MS" panose="030F0702030302020204" pitchFamily="66" charset="0"/>
              </a:rPr>
              <a:t>1:30 p.m.– 4p.m.</a:t>
            </a:r>
          </a:p>
        </p:txBody>
      </p:sp>
      <p:sp>
        <p:nvSpPr>
          <p:cNvPr id="2" name="Content Placeholder 1"/>
          <p:cNvSpPr>
            <a:spLocks noGrp="1"/>
          </p:cNvSpPr>
          <p:nvPr>
            <p:ph idx="1"/>
          </p:nvPr>
        </p:nvSpPr>
        <p:spPr>
          <a:xfrm>
            <a:off x="457200" y="1676426"/>
            <a:ext cx="8229600" cy="4330865"/>
          </a:xfrm>
        </p:spPr>
        <p:txBody>
          <a:bodyPr>
            <a:normAutofit/>
          </a:bodyPr>
          <a:lstStyle/>
          <a:p>
            <a:endParaRPr lang="en-GB" altLang="en-US" dirty="0"/>
          </a:p>
          <a:p>
            <a:r>
              <a:rPr lang="en-GB" altLang="en-US" dirty="0"/>
              <a:t>Individual slots – </a:t>
            </a:r>
            <a:r>
              <a:rPr lang="en-GB" altLang="en-US" sz="1600" dirty="0"/>
              <a:t>Given to you at ‘Stay and Play’  </a:t>
            </a:r>
          </a:p>
          <a:p>
            <a:pPr marL="109728" indent="0">
              <a:buNone/>
            </a:pPr>
            <a:r>
              <a:rPr lang="en-GB" altLang="en-US" sz="1600" dirty="0"/>
              <a:t> </a:t>
            </a:r>
          </a:p>
          <a:p>
            <a:r>
              <a:rPr lang="en-GB" altLang="en-US" dirty="0"/>
              <a:t>These will be for around 15 minutes.</a:t>
            </a:r>
          </a:p>
          <a:p>
            <a:endParaRPr lang="en-GB" altLang="en-US" dirty="0"/>
          </a:p>
          <a:p>
            <a:r>
              <a:rPr lang="en-GB" altLang="en-US" dirty="0"/>
              <a:t>Opportunity to discuss you and your family’s needs. </a:t>
            </a:r>
          </a:p>
          <a:p>
            <a:endParaRPr lang="en-GB" dirty="0"/>
          </a:p>
          <a:p>
            <a:r>
              <a:rPr lang="en-GB" altLang="en-US" dirty="0"/>
              <a:t>Opportunity to ask questions.</a:t>
            </a:r>
          </a:p>
          <a:p>
            <a:endParaRPr lang="en-GB" altLang="en-US" dirty="0"/>
          </a:p>
        </p:txBody>
      </p:sp>
      <p:pic>
        <p:nvPicPr>
          <p:cNvPr id="8" name="Picture 7"/>
          <p:cNvPicPr>
            <a:picLocks noChangeAspect="1"/>
          </p:cNvPicPr>
          <p:nvPr/>
        </p:nvPicPr>
        <p:blipFill>
          <a:blip r:embed="rId2"/>
          <a:stretch>
            <a:fillRect/>
          </a:stretch>
        </p:blipFill>
        <p:spPr>
          <a:xfrm>
            <a:off x="841667" y="5796647"/>
            <a:ext cx="1127858" cy="938865"/>
          </a:xfrm>
          <a:prstGeom prst="rect">
            <a:avLst/>
          </a:prstGeom>
        </p:spPr>
      </p:pic>
      <p:pic>
        <p:nvPicPr>
          <p:cNvPr id="5" name="Picture 4"/>
          <p:cNvPicPr>
            <a:picLocks noChangeAspect="1"/>
          </p:cNvPicPr>
          <p:nvPr/>
        </p:nvPicPr>
        <p:blipFill>
          <a:blip r:embed="rId3"/>
          <a:stretch>
            <a:fillRect/>
          </a:stretch>
        </p:blipFill>
        <p:spPr>
          <a:xfrm>
            <a:off x="7380312" y="71068"/>
            <a:ext cx="1594520" cy="1061081"/>
          </a:xfrm>
          <a:prstGeom prst="rect">
            <a:avLst/>
          </a:prstGeom>
        </p:spPr>
      </p:pic>
      <p:pic>
        <p:nvPicPr>
          <p:cNvPr id="6" name="Picture 5"/>
          <p:cNvPicPr>
            <a:picLocks noChangeAspect="1"/>
          </p:cNvPicPr>
          <p:nvPr/>
        </p:nvPicPr>
        <p:blipFill rotWithShape="1">
          <a:blip r:embed="rId4"/>
          <a:srcRect r="2001" b="12223"/>
          <a:stretch/>
        </p:blipFill>
        <p:spPr>
          <a:xfrm>
            <a:off x="7943409" y="5618485"/>
            <a:ext cx="1127858" cy="1089731"/>
          </a:xfrm>
          <a:prstGeom prst="rect">
            <a:avLst/>
          </a:prstGeom>
        </p:spPr>
      </p:pic>
      <p:pic>
        <p:nvPicPr>
          <p:cNvPr id="4" name="Picture 3">
            <a:extLst>
              <a:ext uri="{FF2B5EF4-FFF2-40B4-BE49-F238E27FC236}">
                <a16:creationId xmlns:a16="http://schemas.microsoft.com/office/drawing/2014/main" id="{7D81CCC5-9644-4619-9070-01E29FBE1274}"/>
              </a:ext>
            </a:extLst>
          </p:cNvPr>
          <p:cNvPicPr>
            <a:picLocks noChangeAspect="1"/>
          </p:cNvPicPr>
          <p:nvPr/>
        </p:nvPicPr>
        <p:blipFill>
          <a:blip r:embed="rId5"/>
          <a:stretch>
            <a:fillRect/>
          </a:stretch>
        </p:blipFill>
        <p:spPr>
          <a:xfrm>
            <a:off x="2913744" y="5040677"/>
            <a:ext cx="1658256" cy="1225402"/>
          </a:xfrm>
          <a:prstGeom prst="rect">
            <a:avLst/>
          </a:prstGeom>
        </p:spPr>
      </p:pic>
      <p:pic>
        <p:nvPicPr>
          <p:cNvPr id="7" name="Picture 6">
            <a:extLst>
              <a:ext uri="{FF2B5EF4-FFF2-40B4-BE49-F238E27FC236}">
                <a16:creationId xmlns:a16="http://schemas.microsoft.com/office/drawing/2014/main" id="{63888235-22F7-4FE2-B7ED-E23DAC8D6087}"/>
              </a:ext>
            </a:extLst>
          </p:cNvPr>
          <p:cNvPicPr>
            <a:picLocks noChangeAspect="1"/>
          </p:cNvPicPr>
          <p:nvPr/>
        </p:nvPicPr>
        <p:blipFill>
          <a:blip r:embed="rId6"/>
          <a:stretch>
            <a:fillRect/>
          </a:stretch>
        </p:blipFill>
        <p:spPr>
          <a:xfrm>
            <a:off x="5121947" y="4224969"/>
            <a:ext cx="1865355" cy="1540617"/>
          </a:xfrm>
          <a:prstGeom prst="rect">
            <a:avLst/>
          </a:prstGeom>
        </p:spPr>
      </p:pic>
      <p:pic>
        <p:nvPicPr>
          <p:cNvPr id="9" name="Picture 8">
            <a:extLst>
              <a:ext uri="{FF2B5EF4-FFF2-40B4-BE49-F238E27FC236}">
                <a16:creationId xmlns:a16="http://schemas.microsoft.com/office/drawing/2014/main" id="{EA06E236-2F85-4557-B06C-08B1E4380FC4}"/>
              </a:ext>
            </a:extLst>
          </p:cNvPr>
          <p:cNvPicPr>
            <a:picLocks noChangeAspect="1"/>
          </p:cNvPicPr>
          <p:nvPr/>
        </p:nvPicPr>
        <p:blipFill>
          <a:blip r:embed="rId7"/>
          <a:stretch>
            <a:fillRect/>
          </a:stretch>
        </p:blipFill>
        <p:spPr>
          <a:xfrm>
            <a:off x="5121947" y="2460978"/>
            <a:ext cx="1945948" cy="1089731"/>
          </a:xfrm>
          <a:prstGeom prst="rect">
            <a:avLst/>
          </a:prstGeom>
        </p:spPr>
      </p:pic>
    </p:spTree>
    <p:extLst>
      <p:ext uri="{BB962C8B-B14F-4D97-AF65-F5344CB8AC3E}">
        <p14:creationId xmlns:p14="http://schemas.microsoft.com/office/powerpoint/2010/main" val="9059558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868992"/>
            <a:ext cx="8229600" cy="548645"/>
          </a:xfrm>
        </p:spPr>
        <p:txBody>
          <a:bodyPr>
            <a:normAutofit fontScale="90000"/>
          </a:bodyPr>
          <a:lstStyle/>
          <a:p>
            <a:r>
              <a:rPr lang="en-US" sz="4000" dirty="0">
                <a:solidFill>
                  <a:srgbClr val="0070C0"/>
                </a:solidFill>
                <a:latin typeface="Comic Sans MS" panose="030F0702030302020204" pitchFamily="66" charset="0"/>
              </a:rPr>
              <a:t>Knowing your child….</a:t>
            </a:r>
            <a:br>
              <a:rPr lang="en-US" sz="4000" dirty="0">
                <a:solidFill>
                  <a:srgbClr val="0070C0"/>
                </a:solidFill>
                <a:latin typeface="Century Gothic" panose="020B0502020202020204" pitchFamily="34" charset="0"/>
              </a:rPr>
            </a:br>
            <a:endParaRPr lang="en-GB" dirty="0">
              <a:solidFill>
                <a:srgbClr val="0070C0"/>
              </a:solidFill>
            </a:endParaRPr>
          </a:p>
        </p:txBody>
      </p:sp>
      <p:sp>
        <p:nvSpPr>
          <p:cNvPr id="2" name="Content Placeholder 1"/>
          <p:cNvSpPr>
            <a:spLocks noGrp="1"/>
          </p:cNvSpPr>
          <p:nvPr>
            <p:ph idx="1"/>
          </p:nvPr>
        </p:nvSpPr>
        <p:spPr>
          <a:xfrm>
            <a:off x="457200" y="1676426"/>
            <a:ext cx="8229600" cy="4330865"/>
          </a:xfrm>
        </p:spPr>
        <p:txBody>
          <a:bodyPr>
            <a:normAutofit lnSpcReduction="10000"/>
          </a:bodyPr>
          <a:lstStyle/>
          <a:p>
            <a:pPr marL="285750" indent="-285750">
              <a:buFont typeface="Arial" panose="020B0604020202020204" pitchFamily="34" charset="0"/>
              <a:buChar char="•"/>
            </a:pPr>
            <a:r>
              <a:rPr lang="en-US" sz="2400" dirty="0">
                <a:latin typeface="Century Gothic" panose="020B0502020202020204" pitchFamily="34" charset="0"/>
              </a:rPr>
              <a:t>Every child is an individual</a:t>
            </a:r>
          </a:p>
          <a:p>
            <a:pPr marL="285750" indent="-285750">
              <a:buFont typeface="Arial" panose="020B0604020202020204" pitchFamily="34" charset="0"/>
              <a:buChar char="•"/>
            </a:pPr>
            <a:endParaRPr lang="en-US" sz="2400" dirty="0">
              <a:latin typeface="Century Gothic" panose="020B0502020202020204" pitchFamily="34" charset="0"/>
            </a:endParaRPr>
          </a:p>
          <a:p>
            <a:pPr marL="285750" indent="-285750">
              <a:buFont typeface="Arial" panose="020B0604020202020204" pitchFamily="34" charset="0"/>
              <a:buChar char="•"/>
            </a:pPr>
            <a:r>
              <a:rPr lang="en-US" sz="2400" dirty="0">
                <a:latin typeface="Century Gothic" panose="020B0502020202020204" pitchFamily="34" charset="0"/>
              </a:rPr>
              <a:t>Go at their pace</a:t>
            </a:r>
          </a:p>
          <a:p>
            <a:pPr marL="285750" indent="-285750">
              <a:buFont typeface="Arial" panose="020B0604020202020204" pitchFamily="34" charset="0"/>
              <a:buChar char="•"/>
            </a:pPr>
            <a:endParaRPr lang="en-US" sz="2400" dirty="0">
              <a:latin typeface="Century Gothic" panose="020B0502020202020204" pitchFamily="34" charset="0"/>
            </a:endParaRPr>
          </a:p>
          <a:p>
            <a:pPr marL="285750" indent="-285750">
              <a:buFont typeface="Arial" panose="020B0604020202020204" pitchFamily="34" charset="0"/>
              <a:buChar char="•"/>
            </a:pPr>
            <a:r>
              <a:rPr lang="en-US" sz="2400" dirty="0">
                <a:latin typeface="Century Gothic" panose="020B0502020202020204" pitchFamily="34" charset="0"/>
              </a:rPr>
              <a:t>Meet their needs</a:t>
            </a:r>
          </a:p>
          <a:p>
            <a:pPr marL="285750" indent="-285750">
              <a:buFont typeface="Arial" panose="020B0604020202020204" pitchFamily="34" charset="0"/>
              <a:buChar char="•"/>
            </a:pPr>
            <a:endParaRPr lang="en-US" sz="2400" dirty="0">
              <a:latin typeface="Century Gothic" panose="020B0502020202020204" pitchFamily="34" charset="0"/>
            </a:endParaRPr>
          </a:p>
          <a:p>
            <a:pPr marL="285750" indent="-285750">
              <a:buFont typeface="Arial" panose="020B0604020202020204" pitchFamily="34" charset="0"/>
              <a:buChar char="•"/>
            </a:pPr>
            <a:r>
              <a:rPr lang="en-US" sz="2400" dirty="0">
                <a:latin typeface="Century Gothic" panose="020B0502020202020204" pitchFamily="34" charset="0"/>
              </a:rPr>
              <a:t>Build good relationship with the new school</a:t>
            </a:r>
          </a:p>
          <a:p>
            <a:pPr marL="285750" indent="-285750">
              <a:buFont typeface="Arial" panose="020B0604020202020204" pitchFamily="34" charset="0"/>
              <a:buChar char="•"/>
            </a:pPr>
            <a:endParaRPr lang="en-US" sz="2400" dirty="0">
              <a:latin typeface="Century Gothic" panose="020B0502020202020204" pitchFamily="34" charset="0"/>
            </a:endParaRPr>
          </a:p>
          <a:p>
            <a:pPr marL="285750" indent="-285750">
              <a:buFont typeface="Arial" panose="020B0604020202020204" pitchFamily="34" charset="0"/>
              <a:buChar char="•"/>
            </a:pPr>
            <a:r>
              <a:rPr lang="en-US" sz="2400" dirty="0">
                <a:latin typeface="Century Gothic" panose="020B0502020202020204" pitchFamily="34" charset="0"/>
              </a:rPr>
              <a:t>Don’t be afraid to ask for help or support </a:t>
            </a:r>
          </a:p>
          <a:p>
            <a:endParaRPr lang="en-GB" altLang="en-US" dirty="0"/>
          </a:p>
        </p:txBody>
      </p:sp>
      <p:pic>
        <p:nvPicPr>
          <p:cNvPr id="8" name="Picture 7"/>
          <p:cNvPicPr>
            <a:picLocks noChangeAspect="1"/>
          </p:cNvPicPr>
          <p:nvPr/>
        </p:nvPicPr>
        <p:blipFill>
          <a:blip r:embed="rId2"/>
          <a:stretch>
            <a:fillRect/>
          </a:stretch>
        </p:blipFill>
        <p:spPr>
          <a:xfrm>
            <a:off x="755576" y="5796647"/>
            <a:ext cx="1127858" cy="938865"/>
          </a:xfrm>
          <a:prstGeom prst="rect">
            <a:avLst/>
          </a:prstGeom>
        </p:spPr>
      </p:pic>
      <p:pic>
        <p:nvPicPr>
          <p:cNvPr id="4" name="Picture 3"/>
          <p:cNvPicPr>
            <a:picLocks noChangeAspect="1"/>
          </p:cNvPicPr>
          <p:nvPr/>
        </p:nvPicPr>
        <p:blipFill>
          <a:blip r:embed="rId3"/>
          <a:stretch>
            <a:fillRect/>
          </a:stretch>
        </p:blipFill>
        <p:spPr>
          <a:xfrm>
            <a:off x="4211960" y="2348880"/>
            <a:ext cx="2828925" cy="1619250"/>
          </a:xfrm>
          <a:prstGeom prst="rect">
            <a:avLst/>
          </a:prstGeom>
        </p:spPr>
      </p:pic>
    </p:spTree>
    <p:extLst>
      <p:ext uri="{BB962C8B-B14F-4D97-AF65-F5344CB8AC3E}">
        <p14:creationId xmlns:p14="http://schemas.microsoft.com/office/powerpoint/2010/main" val="19783633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sz="4400" dirty="0">
                <a:solidFill>
                  <a:srgbClr val="0070C0"/>
                </a:solidFill>
                <a:latin typeface="Comic Sans MS" panose="030F0702030302020204" pitchFamily="66" charset="0"/>
              </a:rPr>
              <a:t>FULL TIME SCHOOL</a:t>
            </a:r>
          </a:p>
        </p:txBody>
      </p:sp>
      <p:sp>
        <p:nvSpPr>
          <p:cNvPr id="2" name="Content Placeholder 1"/>
          <p:cNvSpPr>
            <a:spLocks noGrp="1"/>
          </p:cNvSpPr>
          <p:nvPr>
            <p:ph idx="1"/>
          </p:nvPr>
        </p:nvSpPr>
        <p:spPr>
          <a:xfrm>
            <a:off x="404316" y="1145476"/>
            <a:ext cx="8229600" cy="4525963"/>
          </a:xfrm>
        </p:spPr>
        <p:txBody>
          <a:bodyPr/>
          <a:lstStyle/>
          <a:p>
            <a:pPr marL="109728" indent="0">
              <a:buNone/>
            </a:pPr>
            <a:endParaRPr lang="en-GB" altLang="en-US" dirty="0">
              <a:solidFill>
                <a:srgbClr val="0070C0"/>
              </a:solidFill>
            </a:endParaRPr>
          </a:p>
          <a:p>
            <a:r>
              <a:rPr lang="en-GB" altLang="en-US" b="1" dirty="0"/>
              <a:t>ALL CHILDREN full time </a:t>
            </a:r>
          </a:p>
          <a:p>
            <a:pPr marL="109728" indent="0">
              <a:buNone/>
            </a:pPr>
            <a:r>
              <a:rPr lang="en-GB" altLang="en-US" b="1" dirty="0"/>
              <a:t>  Monday 7</a:t>
            </a:r>
            <a:r>
              <a:rPr lang="en-GB" altLang="en-US" baseline="30000" dirty="0"/>
              <a:t>th</a:t>
            </a:r>
            <a:r>
              <a:rPr lang="en-GB" altLang="en-US" dirty="0"/>
              <a:t> </a:t>
            </a:r>
            <a:r>
              <a:rPr lang="en-GB" altLang="en-US" b="1" dirty="0"/>
              <a:t>September</a:t>
            </a:r>
            <a:r>
              <a:rPr lang="en-GB" altLang="en-US" dirty="0"/>
              <a:t> </a:t>
            </a:r>
            <a:r>
              <a:rPr lang="en-GB" altLang="en-US" b="1" dirty="0"/>
              <a:t>2026</a:t>
            </a:r>
          </a:p>
          <a:p>
            <a:r>
              <a:rPr lang="en-GB" altLang="en-US" dirty="0"/>
              <a:t>Side gate opens at </a:t>
            </a:r>
            <a:r>
              <a:rPr lang="en-GB" altLang="en-US" b="1" dirty="0"/>
              <a:t>8.45 a.m.</a:t>
            </a:r>
          </a:p>
          <a:p>
            <a:r>
              <a:rPr lang="en-GB" altLang="en-US" dirty="0"/>
              <a:t>Registration is taken at </a:t>
            </a:r>
            <a:r>
              <a:rPr lang="en-GB" altLang="en-US" b="1" dirty="0"/>
              <a:t>8.55 a.m.</a:t>
            </a:r>
          </a:p>
          <a:p>
            <a:r>
              <a:rPr lang="en-GB" altLang="en-US" dirty="0"/>
              <a:t>End of school </a:t>
            </a:r>
            <a:r>
              <a:rPr lang="en-GB" altLang="en-US" b="1" dirty="0"/>
              <a:t>3:15 p.m. </a:t>
            </a:r>
            <a:endParaRPr lang="en-GB" altLang="en-US" dirty="0">
              <a:solidFill>
                <a:srgbClr val="0070C0"/>
              </a:solidFill>
            </a:endParaRPr>
          </a:p>
          <a:p>
            <a:endParaRPr lang="en-GB"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5799" y="1186561"/>
            <a:ext cx="1560378" cy="1293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85555" y="3498851"/>
            <a:ext cx="1428750" cy="1428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2"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14305" y="1930400"/>
            <a:ext cx="1428750" cy="1428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3"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30438" y="3547169"/>
            <a:ext cx="1428750" cy="1428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4"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76850" y="3598666"/>
            <a:ext cx="1428750" cy="1428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5"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88915" y="5227941"/>
            <a:ext cx="1428750" cy="1428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6" name="Picture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27923" y="3804349"/>
            <a:ext cx="1428750" cy="1428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7" name="Picture 1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76964" y="5163939"/>
            <a:ext cx="1428750" cy="1428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8" name="Picture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728680" y="5163939"/>
            <a:ext cx="1428750" cy="1428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13"/>
          <p:cNvPicPr>
            <a:picLocks noChangeAspect="1"/>
          </p:cNvPicPr>
          <p:nvPr/>
        </p:nvPicPr>
        <p:blipFill>
          <a:blip r:embed="rId12"/>
          <a:stretch>
            <a:fillRect/>
          </a:stretch>
        </p:blipFill>
        <p:spPr>
          <a:xfrm>
            <a:off x="475778" y="5812142"/>
            <a:ext cx="1014556" cy="844549"/>
          </a:xfrm>
          <a:prstGeom prst="rect">
            <a:avLst/>
          </a:prstGeom>
        </p:spPr>
      </p:pic>
    </p:spTree>
    <p:extLst>
      <p:ext uri="{BB962C8B-B14F-4D97-AF65-F5344CB8AC3E}">
        <p14:creationId xmlns:p14="http://schemas.microsoft.com/office/powerpoint/2010/main" val="17816306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C49D07-6BFD-4DFA-A0BF-167661EF2C25}"/>
              </a:ext>
            </a:extLst>
          </p:cNvPr>
          <p:cNvSpPr>
            <a:spLocks noGrp="1"/>
          </p:cNvSpPr>
          <p:nvPr>
            <p:ph type="title"/>
          </p:nvPr>
        </p:nvSpPr>
        <p:spPr/>
        <p:txBody>
          <a:bodyPr/>
          <a:lstStyle/>
          <a:p>
            <a:pPr algn="ctr"/>
            <a:r>
              <a:rPr lang="en-GB" dirty="0">
                <a:solidFill>
                  <a:srgbClr val="0070C0"/>
                </a:solidFill>
              </a:rPr>
              <a:t>Starting school  </a:t>
            </a:r>
            <a:br>
              <a:rPr lang="en-GB" dirty="0">
                <a:solidFill>
                  <a:srgbClr val="0070C0"/>
                </a:solidFill>
              </a:rPr>
            </a:br>
            <a:r>
              <a:rPr lang="en-GB" dirty="0">
                <a:solidFill>
                  <a:srgbClr val="0070C0"/>
                </a:solidFill>
              </a:rPr>
              <a:t>Beginning weeks </a:t>
            </a:r>
          </a:p>
        </p:txBody>
      </p:sp>
      <p:sp>
        <p:nvSpPr>
          <p:cNvPr id="3" name="Content Placeholder 2">
            <a:extLst>
              <a:ext uri="{FF2B5EF4-FFF2-40B4-BE49-F238E27FC236}">
                <a16:creationId xmlns:a16="http://schemas.microsoft.com/office/drawing/2014/main" id="{8BF8EAE9-51B3-4077-8812-5B9E725C48DD}"/>
              </a:ext>
            </a:extLst>
          </p:cNvPr>
          <p:cNvSpPr>
            <a:spLocks noGrp="1"/>
          </p:cNvSpPr>
          <p:nvPr>
            <p:ph idx="1"/>
          </p:nvPr>
        </p:nvSpPr>
        <p:spPr/>
        <p:txBody>
          <a:bodyPr>
            <a:normAutofit lnSpcReduction="10000"/>
          </a:bodyPr>
          <a:lstStyle/>
          <a:p>
            <a:r>
              <a:rPr lang="en-GB" sz="2800" dirty="0"/>
              <a:t>Our effective transition practice results in children feeling safe and motivated to return each day. We embed predictable routines, relationships and start introducing learning gradually, all at a pace children can manage, which supports a strong, equitable start to the reception year.</a:t>
            </a:r>
          </a:p>
        </p:txBody>
      </p:sp>
      <p:pic>
        <p:nvPicPr>
          <p:cNvPr id="4" name="Picture 3">
            <a:extLst>
              <a:ext uri="{FF2B5EF4-FFF2-40B4-BE49-F238E27FC236}">
                <a16:creationId xmlns:a16="http://schemas.microsoft.com/office/drawing/2014/main" id="{BB723BA6-EEE2-4A25-B42B-235FF278BA77}"/>
              </a:ext>
            </a:extLst>
          </p:cNvPr>
          <p:cNvPicPr>
            <a:picLocks noChangeAspect="1"/>
          </p:cNvPicPr>
          <p:nvPr/>
        </p:nvPicPr>
        <p:blipFill>
          <a:blip r:embed="rId2"/>
          <a:stretch>
            <a:fillRect/>
          </a:stretch>
        </p:blipFill>
        <p:spPr>
          <a:xfrm>
            <a:off x="7596336" y="5571930"/>
            <a:ext cx="1127858" cy="938865"/>
          </a:xfrm>
          <a:prstGeom prst="rect">
            <a:avLst/>
          </a:prstGeom>
        </p:spPr>
      </p:pic>
      <p:pic>
        <p:nvPicPr>
          <p:cNvPr id="5" name="Picture 4">
            <a:extLst>
              <a:ext uri="{FF2B5EF4-FFF2-40B4-BE49-F238E27FC236}">
                <a16:creationId xmlns:a16="http://schemas.microsoft.com/office/drawing/2014/main" id="{1E45BAFB-960E-41B4-BBC7-00D32AFF1B5A}"/>
              </a:ext>
            </a:extLst>
          </p:cNvPr>
          <p:cNvPicPr>
            <a:picLocks noChangeAspect="1"/>
          </p:cNvPicPr>
          <p:nvPr/>
        </p:nvPicPr>
        <p:blipFill>
          <a:blip r:embed="rId3"/>
          <a:stretch>
            <a:fillRect/>
          </a:stretch>
        </p:blipFill>
        <p:spPr>
          <a:xfrm>
            <a:off x="7596336" y="220078"/>
            <a:ext cx="1440229" cy="1158445"/>
          </a:xfrm>
          <a:prstGeom prst="rect">
            <a:avLst/>
          </a:prstGeom>
        </p:spPr>
      </p:pic>
    </p:spTree>
    <p:extLst>
      <p:ext uri="{BB962C8B-B14F-4D97-AF65-F5344CB8AC3E}">
        <p14:creationId xmlns:p14="http://schemas.microsoft.com/office/powerpoint/2010/main" val="7545718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GB" dirty="0">
                <a:solidFill>
                  <a:srgbClr val="0070C0"/>
                </a:solidFill>
                <a:latin typeface="Comic Sans MS" panose="030F0702030302020204" pitchFamily="66" charset="0"/>
              </a:rPr>
              <a:t>Travelling to school</a:t>
            </a:r>
          </a:p>
        </p:txBody>
      </p:sp>
      <p:pic>
        <p:nvPicPr>
          <p:cNvPr id="4" name="Content Placeholder 3"/>
          <p:cNvPicPr>
            <a:picLocks noGrp="1" noChangeAspect="1"/>
          </p:cNvPicPr>
          <p:nvPr>
            <p:ph idx="1"/>
          </p:nvPr>
        </p:nvPicPr>
        <p:blipFill>
          <a:blip r:embed="rId2"/>
          <a:stretch>
            <a:fillRect/>
          </a:stretch>
        </p:blipFill>
        <p:spPr>
          <a:xfrm>
            <a:off x="7239000" y="304505"/>
            <a:ext cx="1708584" cy="1717127"/>
          </a:xfrm>
          <a:prstGeom prst="rect">
            <a:avLst/>
          </a:prstGeom>
        </p:spPr>
      </p:pic>
      <p:pic>
        <p:nvPicPr>
          <p:cNvPr id="5" name="Picture 4"/>
          <p:cNvPicPr>
            <a:picLocks noChangeAspect="1"/>
          </p:cNvPicPr>
          <p:nvPr/>
        </p:nvPicPr>
        <p:blipFill>
          <a:blip r:embed="rId3"/>
          <a:stretch>
            <a:fillRect/>
          </a:stretch>
        </p:blipFill>
        <p:spPr>
          <a:xfrm>
            <a:off x="148771" y="404664"/>
            <a:ext cx="1616968" cy="1616968"/>
          </a:xfrm>
          <a:prstGeom prst="rect">
            <a:avLst/>
          </a:prstGeom>
        </p:spPr>
      </p:pic>
      <p:sp>
        <p:nvSpPr>
          <p:cNvPr id="6" name="TextBox 5"/>
          <p:cNvSpPr txBox="1"/>
          <p:nvPr/>
        </p:nvSpPr>
        <p:spPr>
          <a:xfrm>
            <a:off x="2123728" y="1956835"/>
            <a:ext cx="5760640" cy="1846659"/>
          </a:xfrm>
          <a:prstGeom prst="rect">
            <a:avLst/>
          </a:prstGeom>
          <a:noFill/>
        </p:spPr>
        <p:txBody>
          <a:bodyPr wrap="square" rtlCol="0">
            <a:spAutoFit/>
          </a:bodyPr>
          <a:lstStyle/>
          <a:p>
            <a:pPr marL="457200" indent="-457200">
              <a:buFont typeface="Wingdings" panose="05000000000000000000" pitchFamily="2" charset="2"/>
              <a:buChar char="Ø"/>
            </a:pPr>
            <a:r>
              <a:rPr lang="en-GB" sz="3200" dirty="0"/>
              <a:t>Walking to school</a:t>
            </a:r>
          </a:p>
          <a:p>
            <a:pPr marL="457200" indent="-457200">
              <a:buFont typeface="Wingdings" panose="05000000000000000000" pitchFamily="2" charset="2"/>
              <a:buChar char="Ø"/>
            </a:pPr>
            <a:r>
              <a:rPr lang="en-GB" sz="3200" dirty="0"/>
              <a:t>Scootering to school</a:t>
            </a:r>
          </a:p>
          <a:p>
            <a:pPr marL="457200" indent="-457200">
              <a:buFont typeface="Wingdings" panose="05000000000000000000" pitchFamily="2" charset="2"/>
              <a:buChar char="Ø"/>
            </a:pPr>
            <a:r>
              <a:rPr lang="en-GB" sz="3200" dirty="0"/>
              <a:t>Driving to school</a:t>
            </a:r>
            <a:endParaRPr lang="en-GB" dirty="0"/>
          </a:p>
          <a:p>
            <a:endParaRPr lang="en-GB" dirty="0"/>
          </a:p>
        </p:txBody>
      </p:sp>
      <p:pic>
        <p:nvPicPr>
          <p:cNvPr id="7" name="Picture 6"/>
          <p:cNvPicPr>
            <a:picLocks noChangeAspect="1"/>
          </p:cNvPicPr>
          <p:nvPr/>
        </p:nvPicPr>
        <p:blipFill>
          <a:blip r:embed="rId4"/>
          <a:stretch>
            <a:fillRect/>
          </a:stretch>
        </p:blipFill>
        <p:spPr>
          <a:xfrm>
            <a:off x="7435416" y="2199339"/>
            <a:ext cx="1314187" cy="1846659"/>
          </a:xfrm>
          <a:prstGeom prst="rect">
            <a:avLst/>
          </a:prstGeom>
        </p:spPr>
      </p:pic>
      <p:pic>
        <p:nvPicPr>
          <p:cNvPr id="8" name="Picture 7"/>
          <p:cNvPicPr>
            <a:picLocks noChangeAspect="1"/>
          </p:cNvPicPr>
          <p:nvPr/>
        </p:nvPicPr>
        <p:blipFill rotWithShape="1">
          <a:blip r:embed="rId5"/>
          <a:srcRect l="7532" t="5855" r="5279" b="62810"/>
          <a:stretch/>
        </p:blipFill>
        <p:spPr>
          <a:xfrm>
            <a:off x="274324" y="2833573"/>
            <a:ext cx="1800200" cy="969921"/>
          </a:xfrm>
          <a:prstGeom prst="rect">
            <a:avLst/>
          </a:prstGeom>
        </p:spPr>
      </p:pic>
      <p:sp>
        <p:nvSpPr>
          <p:cNvPr id="9" name="TextBox 8"/>
          <p:cNvSpPr txBox="1"/>
          <p:nvPr/>
        </p:nvSpPr>
        <p:spPr>
          <a:xfrm>
            <a:off x="1975237" y="4223705"/>
            <a:ext cx="6744298" cy="1477328"/>
          </a:xfrm>
          <a:prstGeom prst="rect">
            <a:avLst/>
          </a:prstGeom>
          <a:noFill/>
        </p:spPr>
        <p:txBody>
          <a:bodyPr wrap="square" rtlCol="0">
            <a:spAutoFit/>
          </a:bodyPr>
          <a:lstStyle/>
          <a:p>
            <a:r>
              <a:rPr lang="en-GB" dirty="0"/>
              <a:t>Arriving at the school gates: Please remember to move right along the front section of the school whilst waiting for the wooden gates to be unlocked at 8:40 a.m. as it can become very congested at peak times. Gates stay open till 8:55 a.m. </a:t>
            </a:r>
          </a:p>
        </p:txBody>
      </p:sp>
      <p:pic>
        <p:nvPicPr>
          <p:cNvPr id="10" name="Picture 9"/>
          <p:cNvPicPr>
            <a:picLocks noChangeAspect="1"/>
          </p:cNvPicPr>
          <p:nvPr/>
        </p:nvPicPr>
        <p:blipFill>
          <a:blip r:embed="rId6"/>
          <a:stretch>
            <a:fillRect/>
          </a:stretch>
        </p:blipFill>
        <p:spPr>
          <a:xfrm>
            <a:off x="592539" y="4262500"/>
            <a:ext cx="1173200" cy="1185011"/>
          </a:xfrm>
          <a:prstGeom prst="rect">
            <a:avLst/>
          </a:prstGeom>
        </p:spPr>
      </p:pic>
      <p:sp>
        <p:nvSpPr>
          <p:cNvPr id="13" name="Rectangle 12"/>
          <p:cNvSpPr/>
          <p:nvPr/>
        </p:nvSpPr>
        <p:spPr>
          <a:xfrm>
            <a:off x="3563888" y="5605994"/>
            <a:ext cx="4248472" cy="775334"/>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p:cNvPicPr>
            <a:picLocks noChangeAspect="1"/>
          </p:cNvPicPr>
          <p:nvPr/>
        </p:nvPicPr>
        <p:blipFill>
          <a:blip r:embed="rId7"/>
          <a:stretch>
            <a:fillRect/>
          </a:stretch>
        </p:blipFill>
        <p:spPr>
          <a:xfrm>
            <a:off x="5292080" y="5605994"/>
            <a:ext cx="792088" cy="792088"/>
          </a:xfrm>
          <a:prstGeom prst="rect">
            <a:avLst/>
          </a:prstGeom>
        </p:spPr>
      </p:pic>
      <p:pic>
        <p:nvPicPr>
          <p:cNvPr id="11" name="Picture 10"/>
          <p:cNvPicPr>
            <a:picLocks noChangeAspect="1"/>
          </p:cNvPicPr>
          <p:nvPr/>
        </p:nvPicPr>
        <p:blipFill>
          <a:blip r:embed="rId8"/>
          <a:stretch>
            <a:fillRect/>
          </a:stretch>
        </p:blipFill>
        <p:spPr>
          <a:xfrm>
            <a:off x="609599" y="5888809"/>
            <a:ext cx="1018120" cy="847417"/>
          </a:xfrm>
          <a:prstGeom prst="rect">
            <a:avLst/>
          </a:prstGeom>
        </p:spPr>
      </p:pic>
    </p:spTree>
    <p:extLst>
      <p:ext uri="{BB962C8B-B14F-4D97-AF65-F5344CB8AC3E}">
        <p14:creationId xmlns:p14="http://schemas.microsoft.com/office/powerpoint/2010/main" val="23966895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5255" y="437687"/>
            <a:ext cx="3773487" cy="95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7" name="Picture 3" descr="C:\Users\kcooper4\AppData\Local\Microsoft\Windows\Temporary Internet Files\Content.IE5\APQ0JWB1\boy_have_breakfast[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6336" y="88730"/>
            <a:ext cx="1324826" cy="1324826"/>
          </a:xfrm>
          <a:prstGeom prst="rect">
            <a:avLst/>
          </a:prstGeom>
          <a:noFill/>
          <a:extLst>
            <a:ext uri="{909E8E84-426E-40DD-AFC4-6F175D3DCCD1}">
              <a14:hiddenFill xmlns:a14="http://schemas.microsoft.com/office/drawing/2010/main">
                <a:solidFill>
                  <a:srgbClr val="FFFFFF"/>
                </a:solidFill>
              </a14:hiddenFill>
            </a:ext>
          </a:extLst>
        </p:spPr>
      </p:pic>
      <p:sp>
        <p:nvSpPr>
          <p:cNvPr id="7" name="Content Placeholder 6"/>
          <p:cNvSpPr>
            <a:spLocks noGrp="1"/>
          </p:cNvSpPr>
          <p:nvPr>
            <p:ph idx="1"/>
          </p:nvPr>
        </p:nvSpPr>
        <p:spPr>
          <a:xfrm>
            <a:off x="625995" y="1885183"/>
            <a:ext cx="7892008" cy="3802427"/>
          </a:xfrm>
        </p:spPr>
        <p:txBody>
          <a:bodyPr>
            <a:normAutofit/>
          </a:bodyPr>
          <a:lstStyle/>
          <a:p>
            <a:r>
              <a:rPr lang="en-GB" dirty="0"/>
              <a:t>We provide Breakfast club in the our Community Room.</a:t>
            </a:r>
          </a:p>
          <a:p>
            <a:endParaRPr lang="en-GB" dirty="0"/>
          </a:p>
          <a:p>
            <a:r>
              <a:rPr lang="en-GB" dirty="0"/>
              <a:t>It runs from 7:45 – 8:45 a.m. </a:t>
            </a:r>
          </a:p>
          <a:p>
            <a:endParaRPr lang="en-GB" dirty="0"/>
          </a:p>
          <a:p>
            <a:r>
              <a:rPr lang="en-GB" dirty="0"/>
              <a:t>Children must arrive before 8:20 a.m. to be provided with a breakfast.</a:t>
            </a:r>
          </a:p>
          <a:p>
            <a:endParaRPr lang="en-GB" dirty="0"/>
          </a:p>
          <a:p>
            <a:r>
              <a:rPr lang="en-GB" dirty="0"/>
              <a:t>Each session is £6.00</a:t>
            </a:r>
          </a:p>
          <a:p>
            <a:endParaRPr lang="en-GB" dirty="0"/>
          </a:p>
          <a:p>
            <a:r>
              <a:rPr lang="en-GB" dirty="0"/>
              <a:t>Please book via our school office.</a:t>
            </a:r>
          </a:p>
        </p:txBody>
      </p:sp>
      <p:pic>
        <p:nvPicPr>
          <p:cNvPr id="6" name="Picture 5"/>
          <p:cNvPicPr>
            <a:picLocks noChangeAspect="1"/>
          </p:cNvPicPr>
          <p:nvPr/>
        </p:nvPicPr>
        <p:blipFill>
          <a:blip r:embed="rId4"/>
          <a:stretch>
            <a:fillRect/>
          </a:stretch>
        </p:blipFill>
        <p:spPr>
          <a:xfrm>
            <a:off x="632063" y="5844914"/>
            <a:ext cx="1014556" cy="844549"/>
          </a:xfrm>
          <a:prstGeom prst="rect">
            <a:avLst/>
          </a:prstGeom>
        </p:spPr>
      </p:pic>
      <p:pic>
        <p:nvPicPr>
          <p:cNvPr id="3" name="Picture 2"/>
          <p:cNvPicPr>
            <a:picLocks noChangeAspect="1"/>
          </p:cNvPicPr>
          <p:nvPr/>
        </p:nvPicPr>
        <p:blipFill>
          <a:blip r:embed="rId5"/>
          <a:stretch>
            <a:fillRect/>
          </a:stretch>
        </p:blipFill>
        <p:spPr>
          <a:xfrm>
            <a:off x="7953016" y="5571622"/>
            <a:ext cx="1117841" cy="1117841"/>
          </a:xfrm>
          <a:prstGeom prst="rect">
            <a:avLst/>
          </a:prstGeom>
        </p:spPr>
      </p:pic>
    </p:spTree>
    <p:extLst>
      <p:ext uri="{BB962C8B-B14F-4D97-AF65-F5344CB8AC3E}">
        <p14:creationId xmlns:p14="http://schemas.microsoft.com/office/powerpoint/2010/main" val="18562528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15064" y="119769"/>
            <a:ext cx="7886700" cy="1325563"/>
          </a:xfrm>
        </p:spPr>
        <p:txBody>
          <a:bodyPr/>
          <a:lstStyle/>
          <a:p>
            <a:pPr algn="ctr"/>
            <a:r>
              <a:rPr lang="en-GB" dirty="0">
                <a:solidFill>
                  <a:srgbClr val="0070C0"/>
                </a:solidFill>
                <a:latin typeface="Comic Sans MS" panose="030F0702030302020204" pitchFamily="66" charset="0"/>
              </a:rPr>
              <a:t>After School Club</a:t>
            </a:r>
          </a:p>
        </p:txBody>
      </p:sp>
      <p:sp>
        <p:nvSpPr>
          <p:cNvPr id="2" name="Content Placeholder 1"/>
          <p:cNvSpPr>
            <a:spLocks noGrp="1"/>
          </p:cNvSpPr>
          <p:nvPr>
            <p:ph idx="1"/>
          </p:nvPr>
        </p:nvSpPr>
        <p:spPr>
          <a:xfrm>
            <a:off x="443614" y="1193267"/>
            <a:ext cx="8229600" cy="4525963"/>
          </a:xfrm>
        </p:spPr>
        <p:txBody>
          <a:bodyPr/>
          <a:lstStyle/>
          <a:p>
            <a:r>
              <a:rPr lang="en-GB" dirty="0"/>
              <a:t>Anstey Junior School provide after school provision until 5:45 p.m.  £11:00 session</a:t>
            </a:r>
          </a:p>
          <a:p>
            <a:endParaRPr lang="en-GB" dirty="0"/>
          </a:p>
          <a:p>
            <a:r>
              <a:rPr lang="en-GB" dirty="0"/>
              <a:t>Walking Bus  - Alton Infant School staff walk the children to Anstey. </a:t>
            </a:r>
          </a:p>
          <a:p>
            <a:endParaRPr lang="en-GB" dirty="0"/>
          </a:p>
          <a:p>
            <a:endParaRPr lang="en-GB" dirty="0"/>
          </a:p>
          <a:p>
            <a:endParaRPr lang="en-GB" dirty="0"/>
          </a:p>
          <a:p>
            <a:r>
              <a:rPr lang="en-GB" dirty="0"/>
              <a:t>Anstey Junior School Office 01420 84486</a:t>
            </a:r>
          </a:p>
        </p:txBody>
      </p:sp>
      <p:pic>
        <p:nvPicPr>
          <p:cNvPr id="5" name="Picture 4"/>
          <p:cNvPicPr>
            <a:picLocks noChangeAspect="1"/>
          </p:cNvPicPr>
          <p:nvPr/>
        </p:nvPicPr>
        <p:blipFill>
          <a:blip r:embed="rId2"/>
          <a:stretch>
            <a:fillRect/>
          </a:stretch>
        </p:blipFill>
        <p:spPr>
          <a:xfrm>
            <a:off x="3774926" y="5409134"/>
            <a:ext cx="4762500" cy="1228725"/>
          </a:xfrm>
          <a:prstGeom prst="rect">
            <a:avLst/>
          </a:prstGeom>
        </p:spPr>
      </p:pic>
      <p:pic>
        <p:nvPicPr>
          <p:cNvPr id="6" name="Picture 5"/>
          <p:cNvPicPr>
            <a:picLocks noChangeAspect="1"/>
          </p:cNvPicPr>
          <p:nvPr/>
        </p:nvPicPr>
        <p:blipFill>
          <a:blip r:embed="rId3"/>
          <a:stretch>
            <a:fillRect/>
          </a:stretch>
        </p:blipFill>
        <p:spPr>
          <a:xfrm>
            <a:off x="615064" y="5793310"/>
            <a:ext cx="1014556" cy="844549"/>
          </a:xfrm>
          <a:prstGeom prst="rect">
            <a:avLst/>
          </a:prstGeom>
        </p:spPr>
      </p:pic>
      <p:pic>
        <p:nvPicPr>
          <p:cNvPr id="7" name="Picture 6"/>
          <p:cNvPicPr>
            <a:picLocks noChangeAspect="1"/>
          </p:cNvPicPr>
          <p:nvPr/>
        </p:nvPicPr>
        <p:blipFill rotWithShape="1">
          <a:blip r:embed="rId4"/>
          <a:srcRect b="13146"/>
          <a:stretch/>
        </p:blipFill>
        <p:spPr>
          <a:xfrm>
            <a:off x="5292080" y="3053387"/>
            <a:ext cx="2046974" cy="1437118"/>
          </a:xfrm>
          <a:prstGeom prst="rect">
            <a:avLst/>
          </a:prstGeom>
        </p:spPr>
      </p:pic>
    </p:spTree>
    <p:extLst>
      <p:ext uri="{BB962C8B-B14F-4D97-AF65-F5344CB8AC3E}">
        <p14:creationId xmlns:p14="http://schemas.microsoft.com/office/powerpoint/2010/main" val="29712757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pPr algn="ctr"/>
            <a:r>
              <a:rPr lang="en-GB" dirty="0">
                <a:solidFill>
                  <a:srgbClr val="0070C0"/>
                </a:solidFill>
                <a:latin typeface="Comic Sans MS" panose="030F0702030302020204" pitchFamily="66" charset="0"/>
              </a:rPr>
              <a:t>Home School Association</a:t>
            </a:r>
            <a:br>
              <a:rPr lang="en-GB" dirty="0">
                <a:solidFill>
                  <a:srgbClr val="0070C0"/>
                </a:solidFill>
                <a:latin typeface="Comic Sans MS" panose="030F0702030302020204" pitchFamily="66" charset="0"/>
              </a:rPr>
            </a:br>
            <a:r>
              <a:rPr lang="en-GB" dirty="0">
                <a:solidFill>
                  <a:srgbClr val="0070C0"/>
                </a:solidFill>
                <a:latin typeface="Comic Sans MS" panose="030F0702030302020204" pitchFamily="66" charset="0"/>
              </a:rPr>
              <a:t>Staff, Parents and Friends</a:t>
            </a:r>
          </a:p>
        </p:txBody>
      </p:sp>
      <p:sp>
        <p:nvSpPr>
          <p:cNvPr id="2" name="Content Placeholder 1"/>
          <p:cNvSpPr>
            <a:spLocks noGrp="1"/>
          </p:cNvSpPr>
          <p:nvPr>
            <p:ph idx="1"/>
          </p:nvPr>
        </p:nvSpPr>
        <p:spPr>
          <a:xfrm>
            <a:off x="443614" y="1193267"/>
            <a:ext cx="8229600" cy="4525963"/>
          </a:xfrm>
        </p:spPr>
        <p:txBody>
          <a:bodyPr>
            <a:normAutofit/>
          </a:bodyPr>
          <a:lstStyle/>
          <a:p>
            <a:endParaRPr lang="en-GB" dirty="0"/>
          </a:p>
          <a:p>
            <a:pPr marL="109728" indent="0">
              <a:buNone/>
            </a:pPr>
            <a:r>
              <a:rPr lang="en-GB" dirty="0"/>
              <a:t>Together we raise funds to help the school provide the extra learning resources and activities for our children.</a:t>
            </a:r>
          </a:p>
          <a:p>
            <a:r>
              <a:rPr lang="en-GB" dirty="0"/>
              <a:t>Coffee Mornings </a:t>
            </a:r>
          </a:p>
          <a:p>
            <a:r>
              <a:rPr lang="en-GB" dirty="0"/>
              <a:t>Cake Bakes </a:t>
            </a:r>
          </a:p>
          <a:p>
            <a:r>
              <a:rPr lang="en-GB" dirty="0"/>
              <a:t>School gardens </a:t>
            </a:r>
          </a:p>
          <a:p>
            <a:r>
              <a:rPr lang="en-GB" dirty="0"/>
              <a:t>School Discos </a:t>
            </a:r>
          </a:p>
          <a:p>
            <a:r>
              <a:rPr lang="en-GB" dirty="0"/>
              <a:t>Christmas Party </a:t>
            </a:r>
          </a:p>
          <a:p>
            <a:r>
              <a:rPr lang="en-GB" dirty="0"/>
              <a:t>Run Quiz Nights</a:t>
            </a:r>
          </a:p>
          <a:p>
            <a:r>
              <a:rPr lang="en-GB" dirty="0"/>
              <a:t>Barbecues </a:t>
            </a:r>
          </a:p>
          <a:p>
            <a:pPr marL="109728" indent="0">
              <a:buNone/>
            </a:pPr>
            <a:endParaRPr lang="en-GB" dirty="0"/>
          </a:p>
          <a:p>
            <a:endParaRPr lang="en-GB" dirty="0"/>
          </a:p>
          <a:p>
            <a:endParaRPr lang="en-GB" dirty="0"/>
          </a:p>
        </p:txBody>
      </p:sp>
      <p:pic>
        <p:nvPicPr>
          <p:cNvPr id="6" name="Picture 5"/>
          <p:cNvPicPr>
            <a:picLocks noChangeAspect="1"/>
          </p:cNvPicPr>
          <p:nvPr/>
        </p:nvPicPr>
        <p:blipFill>
          <a:blip r:embed="rId2"/>
          <a:stretch>
            <a:fillRect/>
          </a:stretch>
        </p:blipFill>
        <p:spPr>
          <a:xfrm>
            <a:off x="639761" y="5826125"/>
            <a:ext cx="1014556" cy="844549"/>
          </a:xfrm>
          <a:prstGeom prst="rect">
            <a:avLst/>
          </a:prstGeom>
        </p:spPr>
      </p:pic>
      <p:pic>
        <p:nvPicPr>
          <p:cNvPr id="4" name="Picture 3"/>
          <p:cNvPicPr>
            <a:picLocks noChangeAspect="1"/>
          </p:cNvPicPr>
          <p:nvPr/>
        </p:nvPicPr>
        <p:blipFill>
          <a:blip r:embed="rId3"/>
          <a:stretch>
            <a:fillRect/>
          </a:stretch>
        </p:blipFill>
        <p:spPr>
          <a:xfrm>
            <a:off x="3815092" y="2384671"/>
            <a:ext cx="2462997" cy="1847248"/>
          </a:xfrm>
          <a:prstGeom prst="rect">
            <a:avLst/>
          </a:prstGeom>
        </p:spPr>
      </p:pic>
      <p:pic>
        <p:nvPicPr>
          <p:cNvPr id="8" name="Picture 7"/>
          <p:cNvPicPr>
            <a:picLocks noChangeAspect="1"/>
          </p:cNvPicPr>
          <p:nvPr/>
        </p:nvPicPr>
        <p:blipFill>
          <a:blip r:embed="rId4"/>
          <a:stretch>
            <a:fillRect/>
          </a:stretch>
        </p:blipFill>
        <p:spPr>
          <a:xfrm>
            <a:off x="3363035" y="4320311"/>
            <a:ext cx="1683555" cy="1371945"/>
          </a:xfrm>
          <a:prstGeom prst="rect">
            <a:avLst/>
          </a:prstGeom>
        </p:spPr>
      </p:pic>
    </p:spTree>
    <p:extLst>
      <p:ext uri="{BB962C8B-B14F-4D97-AF65-F5344CB8AC3E}">
        <p14:creationId xmlns:p14="http://schemas.microsoft.com/office/powerpoint/2010/main" val="11960981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FC803-52C7-48B9-A83F-3308F0F47333}"/>
              </a:ext>
            </a:extLst>
          </p:cNvPr>
          <p:cNvSpPr>
            <a:spLocks noGrp="1"/>
          </p:cNvSpPr>
          <p:nvPr>
            <p:ph type="title"/>
          </p:nvPr>
        </p:nvSpPr>
        <p:spPr>
          <a:xfrm>
            <a:off x="609598" y="4005064"/>
            <a:ext cx="6347715" cy="522385"/>
          </a:xfrm>
        </p:spPr>
        <p:txBody>
          <a:bodyPr>
            <a:normAutofit fontScale="90000"/>
          </a:bodyPr>
          <a:lstStyle/>
          <a:p>
            <a:r>
              <a:rPr lang="en-GB" sz="1100" b="1" dirty="0">
                <a:solidFill>
                  <a:schemeClr val="accent5">
                    <a:lumMod val="75000"/>
                  </a:schemeClr>
                </a:solidFill>
                <a:latin typeface="Comic Sans MS" panose="030F0702030302020204" pitchFamily="66" charset="0"/>
              </a:rPr>
              <a:t>   </a:t>
            </a:r>
            <a:br>
              <a:rPr lang="en-GB" b="1" dirty="0">
                <a:solidFill>
                  <a:schemeClr val="accent5">
                    <a:lumMod val="75000"/>
                  </a:schemeClr>
                </a:solidFill>
                <a:latin typeface="Comic Sans MS" panose="030F0702030302020204" pitchFamily="66" charset="0"/>
              </a:rPr>
            </a:br>
            <a:r>
              <a:rPr lang="en-GB" b="1" dirty="0">
                <a:solidFill>
                  <a:schemeClr val="accent5">
                    <a:lumMod val="75000"/>
                  </a:schemeClr>
                </a:solidFill>
                <a:latin typeface="Comic Sans MS" panose="030F0702030302020204" pitchFamily="66" charset="0"/>
              </a:rPr>
              <a:t>External Opportunities </a:t>
            </a:r>
          </a:p>
        </p:txBody>
      </p:sp>
      <p:sp>
        <p:nvSpPr>
          <p:cNvPr id="9" name="Text Placeholder 8">
            <a:extLst>
              <a:ext uri="{FF2B5EF4-FFF2-40B4-BE49-F238E27FC236}">
                <a16:creationId xmlns:a16="http://schemas.microsoft.com/office/drawing/2014/main" id="{C68D4AA2-0476-42CF-A224-CDD9C23BB5B5}"/>
              </a:ext>
            </a:extLst>
          </p:cNvPr>
          <p:cNvSpPr>
            <a:spLocks noGrp="1"/>
          </p:cNvSpPr>
          <p:nvPr>
            <p:ph type="body" idx="1"/>
          </p:nvPr>
        </p:nvSpPr>
        <p:spPr>
          <a:xfrm>
            <a:off x="623888" y="4589464"/>
            <a:ext cx="7886700" cy="1903410"/>
          </a:xfrm>
        </p:spPr>
        <p:txBody>
          <a:bodyPr>
            <a:normAutofit fontScale="77500" lnSpcReduction="20000"/>
          </a:bodyPr>
          <a:lstStyle/>
          <a:p>
            <a:r>
              <a:rPr lang="en-GB" dirty="0">
                <a:solidFill>
                  <a:schemeClr val="accent5">
                    <a:lumMod val="75000"/>
                  </a:schemeClr>
                </a:solidFill>
              </a:rPr>
              <a:t>These opportunities are run by outside companies.</a:t>
            </a:r>
          </a:p>
          <a:p>
            <a:r>
              <a:rPr lang="en-GB" dirty="0">
                <a:solidFill>
                  <a:schemeClr val="accent5">
                    <a:lumMod val="75000"/>
                  </a:schemeClr>
                </a:solidFill>
              </a:rPr>
              <a:t>You will need to book places</a:t>
            </a:r>
          </a:p>
          <a:p>
            <a:r>
              <a:rPr lang="en-GB" dirty="0">
                <a:solidFill>
                  <a:schemeClr val="accent5">
                    <a:lumMod val="75000"/>
                  </a:schemeClr>
                </a:solidFill>
              </a:rPr>
              <a:t>Beware some come with a cost £££££</a:t>
            </a:r>
          </a:p>
          <a:p>
            <a:r>
              <a:rPr lang="en-GB" dirty="0">
                <a:solidFill>
                  <a:schemeClr val="accent5">
                    <a:lumMod val="75000"/>
                  </a:schemeClr>
                </a:solidFill>
              </a:rPr>
              <a:t>School staff will not be present – social opportunity for children/parents</a:t>
            </a:r>
          </a:p>
          <a:p>
            <a:r>
              <a:rPr lang="en-GB" dirty="0">
                <a:solidFill>
                  <a:schemeClr val="accent5">
                    <a:lumMod val="75000"/>
                  </a:schemeClr>
                </a:solidFill>
              </a:rPr>
              <a:t>These opportunities have been emailed out by our school office</a:t>
            </a:r>
          </a:p>
          <a:p>
            <a:r>
              <a:rPr lang="en-GB" dirty="0">
                <a:solidFill>
                  <a:schemeClr val="accent5">
                    <a:lumMod val="75000"/>
                  </a:schemeClr>
                </a:solidFill>
              </a:rPr>
              <a:t>Sports centre - Local Alton Library</a:t>
            </a:r>
          </a:p>
        </p:txBody>
      </p:sp>
      <p:pic>
        <p:nvPicPr>
          <p:cNvPr id="4" name="Picture 3">
            <a:extLst>
              <a:ext uri="{FF2B5EF4-FFF2-40B4-BE49-F238E27FC236}">
                <a16:creationId xmlns:a16="http://schemas.microsoft.com/office/drawing/2014/main" id="{E19D61ED-D4B1-4ACA-8300-A573D970036B}"/>
              </a:ext>
            </a:extLst>
          </p:cNvPr>
          <p:cNvPicPr>
            <a:picLocks noChangeAspect="1"/>
          </p:cNvPicPr>
          <p:nvPr/>
        </p:nvPicPr>
        <p:blipFill>
          <a:blip r:embed="rId2"/>
          <a:stretch>
            <a:fillRect/>
          </a:stretch>
        </p:blipFill>
        <p:spPr>
          <a:xfrm>
            <a:off x="7596336" y="180440"/>
            <a:ext cx="1374886" cy="1088145"/>
          </a:xfrm>
          <a:prstGeom prst="rect">
            <a:avLst/>
          </a:prstGeom>
        </p:spPr>
      </p:pic>
      <p:pic>
        <p:nvPicPr>
          <p:cNvPr id="6" name="Picture 5">
            <a:extLst>
              <a:ext uri="{FF2B5EF4-FFF2-40B4-BE49-F238E27FC236}">
                <a16:creationId xmlns:a16="http://schemas.microsoft.com/office/drawing/2014/main" id="{ADA72D4A-5FD0-427F-901C-1E9E4FB7A5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392" y="365126"/>
            <a:ext cx="2319439" cy="3278754"/>
          </a:xfrm>
          <a:prstGeom prst="rect">
            <a:avLst/>
          </a:prstGeom>
        </p:spPr>
      </p:pic>
      <p:pic>
        <p:nvPicPr>
          <p:cNvPr id="3" name="Picture 2">
            <a:extLst>
              <a:ext uri="{FF2B5EF4-FFF2-40B4-BE49-F238E27FC236}">
                <a16:creationId xmlns:a16="http://schemas.microsoft.com/office/drawing/2014/main" id="{0415163A-280F-4773-8AE9-367C033433EC}"/>
              </a:ext>
            </a:extLst>
          </p:cNvPr>
          <p:cNvPicPr>
            <a:picLocks noChangeAspect="1"/>
          </p:cNvPicPr>
          <p:nvPr/>
        </p:nvPicPr>
        <p:blipFill>
          <a:blip r:embed="rId4"/>
          <a:stretch>
            <a:fillRect/>
          </a:stretch>
        </p:blipFill>
        <p:spPr>
          <a:xfrm>
            <a:off x="3930218" y="180440"/>
            <a:ext cx="2660753" cy="3662987"/>
          </a:xfrm>
          <a:prstGeom prst="rect">
            <a:avLst/>
          </a:prstGeom>
        </p:spPr>
      </p:pic>
    </p:spTree>
    <p:extLst>
      <p:ext uri="{BB962C8B-B14F-4D97-AF65-F5344CB8AC3E}">
        <p14:creationId xmlns:p14="http://schemas.microsoft.com/office/powerpoint/2010/main" val="12653076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91153"/>
            <a:ext cx="7886700" cy="1325563"/>
          </a:xfrm>
        </p:spPr>
        <p:txBody>
          <a:bodyPr>
            <a:normAutofit/>
          </a:bodyPr>
          <a:lstStyle/>
          <a:p>
            <a:pPr algn="ctr"/>
            <a:r>
              <a:rPr lang="en-GB" dirty="0">
                <a:solidFill>
                  <a:srgbClr val="0070C0"/>
                </a:solidFill>
                <a:latin typeface="Comic Sans MS" panose="030F0702030302020204" pitchFamily="66" charset="0"/>
              </a:rPr>
              <a:t>Things to do this evening</a:t>
            </a:r>
          </a:p>
        </p:txBody>
      </p:sp>
      <p:sp>
        <p:nvSpPr>
          <p:cNvPr id="2" name="Content Placeholder 1"/>
          <p:cNvSpPr>
            <a:spLocks noGrp="1"/>
          </p:cNvSpPr>
          <p:nvPr>
            <p:ph idx="1"/>
          </p:nvPr>
        </p:nvSpPr>
        <p:spPr>
          <a:xfrm>
            <a:off x="443614" y="1193267"/>
            <a:ext cx="8229600" cy="4525963"/>
          </a:xfrm>
        </p:spPr>
        <p:txBody>
          <a:bodyPr>
            <a:normAutofit/>
          </a:bodyPr>
          <a:lstStyle/>
          <a:p>
            <a:endParaRPr lang="en-GB" dirty="0"/>
          </a:p>
          <a:p>
            <a:endParaRPr lang="en-GB" dirty="0"/>
          </a:p>
          <a:p>
            <a:endParaRPr lang="en-GB" dirty="0"/>
          </a:p>
          <a:p>
            <a:endParaRPr lang="en-GB" dirty="0"/>
          </a:p>
        </p:txBody>
      </p:sp>
      <p:pic>
        <p:nvPicPr>
          <p:cNvPr id="6" name="Picture 5"/>
          <p:cNvPicPr>
            <a:picLocks noChangeAspect="1"/>
          </p:cNvPicPr>
          <p:nvPr/>
        </p:nvPicPr>
        <p:blipFill>
          <a:blip r:embed="rId2"/>
          <a:stretch>
            <a:fillRect/>
          </a:stretch>
        </p:blipFill>
        <p:spPr>
          <a:xfrm>
            <a:off x="556798" y="5807301"/>
            <a:ext cx="1014556" cy="844549"/>
          </a:xfrm>
          <a:prstGeom prst="rect">
            <a:avLst/>
          </a:prstGeom>
        </p:spPr>
      </p:pic>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2458" y="260647"/>
            <a:ext cx="1238250" cy="1146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1187624" y="1340768"/>
            <a:ext cx="7485590" cy="4425827"/>
          </a:xfrm>
          <a:prstGeom prst="rect">
            <a:avLst/>
          </a:prstGeom>
        </p:spPr>
        <p:txBody>
          <a:bodyPr wrap="square">
            <a:spAutoFit/>
          </a:bodyPr>
          <a:lstStyle/>
          <a:p>
            <a:pPr marL="342900" lvl="0" indent="-342900" eaLnBrk="0" fontAlgn="base" hangingPunct="0">
              <a:spcBef>
                <a:spcPct val="20000"/>
              </a:spcBef>
              <a:spcAft>
                <a:spcPct val="0"/>
              </a:spcAft>
              <a:buClr>
                <a:srgbClr val="003366"/>
              </a:buClr>
              <a:buSzPct val="75000"/>
              <a:buFont typeface="Wingdings" pitchFamily="2" charset="2"/>
              <a:buChar char="l"/>
            </a:pPr>
            <a:r>
              <a:rPr lang="en-GB" altLang="en-US" sz="3200" kern="0" dirty="0">
                <a:solidFill>
                  <a:srgbClr val="003366"/>
                </a:solidFill>
                <a:latin typeface="Arial"/>
              </a:rPr>
              <a:t>Have refreshments.</a:t>
            </a:r>
          </a:p>
          <a:p>
            <a:pPr marL="342900" lvl="0" indent="-342900" eaLnBrk="0" fontAlgn="base" hangingPunct="0">
              <a:spcBef>
                <a:spcPct val="20000"/>
              </a:spcBef>
              <a:spcAft>
                <a:spcPct val="0"/>
              </a:spcAft>
              <a:buClr>
                <a:srgbClr val="003366"/>
              </a:buClr>
              <a:buSzPct val="75000"/>
              <a:buFont typeface="Wingdings" pitchFamily="2" charset="2"/>
              <a:buChar char="l"/>
            </a:pPr>
            <a:r>
              <a:rPr lang="en-GB" altLang="en-US" sz="3200" kern="0" dirty="0">
                <a:solidFill>
                  <a:srgbClr val="003366"/>
                </a:solidFill>
                <a:latin typeface="Arial"/>
              </a:rPr>
              <a:t>Pick up your named envelope. </a:t>
            </a:r>
          </a:p>
          <a:p>
            <a:pPr marL="342900" lvl="0" indent="-342900" eaLnBrk="0" fontAlgn="base" hangingPunct="0">
              <a:spcBef>
                <a:spcPct val="20000"/>
              </a:spcBef>
              <a:spcAft>
                <a:spcPct val="0"/>
              </a:spcAft>
              <a:buClr>
                <a:srgbClr val="003366"/>
              </a:buClr>
              <a:buSzPct val="75000"/>
              <a:buFont typeface="Wingdings" pitchFamily="2" charset="2"/>
              <a:buChar char="l"/>
            </a:pPr>
            <a:r>
              <a:rPr lang="en-GB" altLang="en-US" sz="3200" kern="0" dirty="0">
                <a:solidFill>
                  <a:srgbClr val="003366"/>
                </a:solidFill>
                <a:latin typeface="Arial"/>
              </a:rPr>
              <a:t>Meet Staff, Governors and HSA</a:t>
            </a:r>
          </a:p>
          <a:p>
            <a:pPr marL="342900" lvl="0" indent="-342900" eaLnBrk="0" fontAlgn="base" hangingPunct="0">
              <a:spcBef>
                <a:spcPct val="20000"/>
              </a:spcBef>
              <a:spcAft>
                <a:spcPct val="0"/>
              </a:spcAft>
              <a:buClr>
                <a:srgbClr val="003366"/>
              </a:buClr>
              <a:buSzPct val="75000"/>
              <a:buFont typeface="Wingdings" pitchFamily="2" charset="2"/>
              <a:buChar char="l"/>
            </a:pPr>
            <a:r>
              <a:rPr lang="en-GB" altLang="en-US" sz="3200" kern="0" dirty="0">
                <a:solidFill>
                  <a:srgbClr val="003366"/>
                </a:solidFill>
                <a:latin typeface="Arial"/>
              </a:rPr>
              <a:t>Take another opportunity to look in classrooms and Year R learning outdoor learning environment.</a:t>
            </a:r>
          </a:p>
          <a:p>
            <a:pPr marL="342900" lvl="0" indent="-342900" eaLnBrk="0" fontAlgn="base" hangingPunct="0">
              <a:spcBef>
                <a:spcPct val="20000"/>
              </a:spcBef>
              <a:spcAft>
                <a:spcPct val="0"/>
              </a:spcAft>
              <a:buClr>
                <a:srgbClr val="003366"/>
              </a:buClr>
              <a:buSzPct val="75000"/>
              <a:buFont typeface="Wingdings" pitchFamily="2" charset="2"/>
              <a:buChar char="l"/>
            </a:pPr>
            <a:r>
              <a:rPr lang="en-GB" altLang="en-US" sz="3200" kern="0" dirty="0">
                <a:solidFill>
                  <a:srgbClr val="003366"/>
                </a:solidFill>
                <a:latin typeface="Arial"/>
              </a:rPr>
              <a:t>Plant a seed ‘ Sowing the seeds of learning’</a:t>
            </a:r>
          </a:p>
        </p:txBody>
      </p:sp>
      <p:pic>
        <p:nvPicPr>
          <p:cNvPr id="9" name="Picture 8"/>
          <p:cNvPicPr>
            <a:picLocks noChangeAspect="1"/>
          </p:cNvPicPr>
          <p:nvPr/>
        </p:nvPicPr>
        <p:blipFill>
          <a:blip r:embed="rId4"/>
          <a:stretch>
            <a:fillRect/>
          </a:stretch>
        </p:blipFill>
        <p:spPr>
          <a:xfrm>
            <a:off x="5868144" y="1207363"/>
            <a:ext cx="786452" cy="609653"/>
          </a:xfrm>
          <a:prstGeom prst="rect">
            <a:avLst/>
          </a:prstGeom>
        </p:spPr>
      </p:pic>
      <p:pic>
        <p:nvPicPr>
          <p:cNvPr id="10" name="Picture 5" descr="C:\Users\kcooper4\AppData\Local\Microsoft\Windows\Temporary Internet Files\Content.IE5\NLUIQPRC\Envelope_font_awesome.svg[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85020" y="1565139"/>
            <a:ext cx="1020565" cy="102056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6"/>
          <a:stretch>
            <a:fillRect/>
          </a:stretch>
        </p:blipFill>
        <p:spPr>
          <a:xfrm>
            <a:off x="7433325" y="2610250"/>
            <a:ext cx="1691775" cy="445204"/>
          </a:xfrm>
          <a:prstGeom prst="rect">
            <a:avLst/>
          </a:prstGeom>
        </p:spPr>
      </p:pic>
      <p:pic>
        <p:nvPicPr>
          <p:cNvPr id="13" name="Picture 12"/>
          <p:cNvPicPr>
            <a:picLocks noChangeAspect="1"/>
          </p:cNvPicPr>
          <p:nvPr/>
        </p:nvPicPr>
        <p:blipFill>
          <a:blip r:embed="rId7"/>
          <a:stretch>
            <a:fillRect/>
          </a:stretch>
        </p:blipFill>
        <p:spPr>
          <a:xfrm>
            <a:off x="7825797" y="3686087"/>
            <a:ext cx="847417" cy="1066892"/>
          </a:xfrm>
          <a:prstGeom prst="rect">
            <a:avLst/>
          </a:prstGeom>
        </p:spPr>
      </p:pic>
      <p:pic>
        <p:nvPicPr>
          <p:cNvPr id="14" name="Picture 8" descr="C:\Users\kcooper4\AppData\Local\Microsoft\Windows\Temporary Internet Files\Content.IE5\IG2IS40Y\animated-teacher[1].gif"/>
          <p:cNvPicPr>
            <a:picLocks noChangeAspect="1" noChangeArrowheads="1" noCrop="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1520" y="2534422"/>
            <a:ext cx="812556" cy="774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81933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60375" y="588921"/>
            <a:ext cx="8229600" cy="1143000"/>
          </a:xfrm>
        </p:spPr>
        <p:txBody>
          <a:bodyPr>
            <a:normAutofit fontScale="90000"/>
          </a:bodyPr>
          <a:lstStyle/>
          <a:p>
            <a:pPr algn="ctr"/>
            <a:r>
              <a:rPr lang="en-GB" sz="2700" b="0" dirty="0">
                <a:solidFill>
                  <a:srgbClr val="000000"/>
                </a:solidFill>
                <a:latin typeface="+mn-lt"/>
                <a:cs typeface="Andalus" panose="02020603050405020304" pitchFamily="18" charset="-78"/>
              </a:rPr>
              <a:t>Don’t forget to keep updated by logging on to our website for latest letters, photos and information:</a:t>
            </a:r>
            <a:br>
              <a:rPr lang="en-GB" sz="2200" b="0" dirty="0">
                <a:solidFill>
                  <a:srgbClr val="000000"/>
                </a:solidFill>
                <a:latin typeface="+mn-lt"/>
                <a:cs typeface="Andalus" panose="02020603050405020304" pitchFamily="18" charset="-78"/>
              </a:rPr>
            </a:br>
            <a:endParaRPr lang="en-GB" dirty="0">
              <a:latin typeface="+mn-lt"/>
              <a:cs typeface="Andalus" panose="02020603050405020304" pitchFamily="18" charset="-78"/>
            </a:endParaRPr>
          </a:p>
        </p:txBody>
      </p:sp>
      <p:pic>
        <p:nvPicPr>
          <p:cNvPr id="8" name="Content Placeholder 7"/>
          <p:cNvPicPr>
            <a:picLocks noGrp="1" noChangeAspect="1"/>
          </p:cNvPicPr>
          <p:nvPr>
            <p:ph idx="1"/>
          </p:nvPr>
        </p:nvPicPr>
        <p:blipFill>
          <a:blip r:embed="rId2"/>
          <a:stretch>
            <a:fillRect/>
          </a:stretch>
        </p:blipFill>
        <p:spPr>
          <a:xfrm>
            <a:off x="3236912" y="1826943"/>
            <a:ext cx="2676525" cy="1704975"/>
          </a:xfrm>
          <a:prstGeom prst="rect">
            <a:avLst/>
          </a:prstGeom>
        </p:spPr>
      </p:pic>
      <p:sp>
        <p:nvSpPr>
          <p:cNvPr id="7" name="Rectangle 6"/>
          <p:cNvSpPr/>
          <p:nvPr/>
        </p:nvSpPr>
        <p:spPr>
          <a:xfrm>
            <a:off x="2051720" y="5507940"/>
            <a:ext cx="5670142" cy="461665"/>
          </a:xfrm>
          <a:prstGeom prst="rect">
            <a:avLst/>
          </a:prstGeom>
        </p:spPr>
        <p:txBody>
          <a:bodyPr wrap="none">
            <a:spAutoFit/>
          </a:bodyPr>
          <a:lstStyle/>
          <a:p>
            <a:r>
              <a:rPr lang="en-GB" sz="2400" dirty="0"/>
              <a:t>https://www.alton-inf.hants.sch.uk/</a:t>
            </a:r>
          </a:p>
        </p:txBody>
      </p:sp>
      <p:pic>
        <p:nvPicPr>
          <p:cNvPr id="9" name="Picture 8"/>
          <p:cNvPicPr>
            <a:picLocks noChangeAspect="1"/>
          </p:cNvPicPr>
          <p:nvPr/>
        </p:nvPicPr>
        <p:blipFill>
          <a:blip r:embed="rId3"/>
          <a:stretch>
            <a:fillRect/>
          </a:stretch>
        </p:blipFill>
        <p:spPr>
          <a:xfrm>
            <a:off x="992138" y="3573560"/>
            <a:ext cx="2571750" cy="1771650"/>
          </a:xfrm>
          <a:prstGeom prst="rect">
            <a:avLst/>
          </a:prstGeom>
        </p:spPr>
      </p:pic>
      <p:pic>
        <p:nvPicPr>
          <p:cNvPr id="10" name="Picture 9"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1960" y="3400871"/>
            <a:ext cx="2952328" cy="1923487"/>
          </a:xfrm>
          <a:prstGeom prst="rect">
            <a:avLst/>
          </a:prstGeom>
        </p:spPr>
      </p:pic>
      <p:sp>
        <p:nvSpPr>
          <p:cNvPr id="2" name="AutoShape 2" descr="Read and Play: Stories, Puzzles and Coloring Books for Kids: Amazon.co.uk:  Appstore for Androi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p:cNvPicPr>
            <a:picLocks noChangeAspect="1"/>
          </p:cNvPicPr>
          <p:nvPr/>
        </p:nvPicPr>
        <p:blipFill>
          <a:blip r:embed="rId5"/>
          <a:stretch>
            <a:fillRect/>
          </a:stretch>
        </p:blipFill>
        <p:spPr>
          <a:xfrm>
            <a:off x="251520" y="5877272"/>
            <a:ext cx="1014556" cy="844549"/>
          </a:xfrm>
          <a:prstGeom prst="rect">
            <a:avLst/>
          </a:prstGeom>
        </p:spPr>
      </p:pic>
    </p:spTree>
    <p:extLst>
      <p:ext uri="{BB962C8B-B14F-4D97-AF65-F5344CB8AC3E}">
        <p14:creationId xmlns:p14="http://schemas.microsoft.com/office/powerpoint/2010/main" val="2181450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Starting School Links</a:t>
            </a:r>
          </a:p>
        </p:txBody>
      </p:sp>
      <p:pic>
        <p:nvPicPr>
          <p:cNvPr id="4" name="Content Placeholder 3"/>
          <p:cNvPicPr>
            <a:picLocks noGrp="1" noChangeAspect="1"/>
          </p:cNvPicPr>
          <p:nvPr>
            <p:ph idx="1"/>
          </p:nvPr>
        </p:nvPicPr>
        <p:blipFill>
          <a:blip r:embed="rId2"/>
          <a:stretch>
            <a:fillRect/>
          </a:stretch>
        </p:blipFill>
        <p:spPr>
          <a:xfrm>
            <a:off x="450709" y="1556792"/>
            <a:ext cx="2674640" cy="955228"/>
          </a:xfrm>
          <a:prstGeom prst="rect">
            <a:avLst/>
          </a:prstGeom>
        </p:spPr>
      </p:pic>
      <p:sp>
        <p:nvSpPr>
          <p:cNvPr id="5" name="Rectangle 4"/>
          <p:cNvSpPr/>
          <p:nvPr/>
        </p:nvSpPr>
        <p:spPr>
          <a:xfrm>
            <a:off x="323528" y="2686085"/>
            <a:ext cx="4572000" cy="646331"/>
          </a:xfrm>
          <a:prstGeom prst="rect">
            <a:avLst/>
          </a:prstGeom>
        </p:spPr>
        <p:txBody>
          <a:bodyPr>
            <a:spAutoFit/>
          </a:bodyPr>
          <a:lstStyle/>
          <a:p>
            <a:r>
              <a:rPr lang="en-GB" dirty="0"/>
              <a:t>https://hungrylittleminds.campaign.gov.uk/</a:t>
            </a:r>
          </a:p>
        </p:txBody>
      </p:sp>
      <p:pic>
        <p:nvPicPr>
          <p:cNvPr id="7" name="Picture 6"/>
          <p:cNvPicPr>
            <a:picLocks noChangeAspect="1"/>
          </p:cNvPicPr>
          <p:nvPr/>
        </p:nvPicPr>
        <p:blipFill>
          <a:blip r:embed="rId3"/>
          <a:stretch>
            <a:fillRect/>
          </a:stretch>
        </p:blipFill>
        <p:spPr>
          <a:xfrm>
            <a:off x="450709" y="3544048"/>
            <a:ext cx="2857500" cy="1104900"/>
          </a:xfrm>
          <a:prstGeom prst="rect">
            <a:avLst/>
          </a:prstGeom>
        </p:spPr>
      </p:pic>
      <p:sp>
        <p:nvSpPr>
          <p:cNvPr id="8" name="Rectangle 7"/>
          <p:cNvSpPr/>
          <p:nvPr/>
        </p:nvSpPr>
        <p:spPr>
          <a:xfrm>
            <a:off x="310704" y="5013176"/>
            <a:ext cx="4837360" cy="369332"/>
          </a:xfrm>
          <a:prstGeom prst="rect">
            <a:avLst/>
          </a:prstGeom>
        </p:spPr>
        <p:txBody>
          <a:bodyPr wrap="square">
            <a:spAutoFit/>
          </a:bodyPr>
          <a:lstStyle/>
          <a:p>
            <a:r>
              <a:rPr lang="en-GB" dirty="0"/>
              <a:t>https://speechandlanguage.info/parents</a:t>
            </a:r>
          </a:p>
        </p:txBody>
      </p:sp>
      <p:sp>
        <p:nvSpPr>
          <p:cNvPr id="9" name="Rectangle 8"/>
          <p:cNvSpPr/>
          <p:nvPr/>
        </p:nvSpPr>
        <p:spPr>
          <a:xfrm>
            <a:off x="4355976" y="3630733"/>
            <a:ext cx="4572000" cy="1200329"/>
          </a:xfrm>
          <a:prstGeom prst="rect">
            <a:avLst/>
          </a:prstGeom>
        </p:spPr>
        <p:txBody>
          <a:bodyPr>
            <a:spAutoFit/>
          </a:bodyPr>
          <a:lstStyle/>
          <a:p>
            <a:r>
              <a:rPr lang="en-GB" dirty="0"/>
              <a:t>https://www.booktrust.org.uk/books-and-reading/our-recommendations/best-books-for-0-5s/</a:t>
            </a:r>
          </a:p>
        </p:txBody>
      </p:sp>
      <p:pic>
        <p:nvPicPr>
          <p:cNvPr id="10" name="Picture 9"/>
          <p:cNvPicPr>
            <a:picLocks noChangeAspect="1"/>
          </p:cNvPicPr>
          <p:nvPr/>
        </p:nvPicPr>
        <p:blipFill>
          <a:blip r:embed="rId4"/>
          <a:stretch>
            <a:fillRect/>
          </a:stretch>
        </p:blipFill>
        <p:spPr>
          <a:xfrm>
            <a:off x="5468066" y="2439788"/>
            <a:ext cx="3198451" cy="1224751"/>
          </a:xfrm>
          <a:prstGeom prst="rect">
            <a:avLst/>
          </a:prstGeom>
        </p:spPr>
      </p:pic>
      <p:sp>
        <p:nvSpPr>
          <p:cNvPr id="11" name="Rectangle 10"/>
          <p:cNvSpPr/>
          <p:nvPr/>
        </p:nvSpPr>
        <p:spPr>
          <a:xfrm>
            <a:off x="4133123" y="6023735"/>
            <a:ext cx="4572000" cy="646331"/>
          </a:xfrm>
          <a:prstGeom prst="rect">
            <a:avLst/>
          </a:prstGeom>
        </p:spPr>
        <p:txBody>
          <a:bodyPr>
            <a:spAutoFit/>
          </a:bodyPr>
          <a:lstStyle/>
          <a:p>
            <a:r>
              <a:rPr lang="en-GB" dirty="0"/>
              <a:t>https://www.bbc.co.uk/bitesize/collections/starting-primary-school/1</a:t>
            </a:r>
          </a:p>
        </p:txBody>
      </p:sp>
      <p:pic>
        <p:nvPicPr>
          <p:cNvPr id="12" name="Picture 11"/>
          <p:cNvPicPr>
            <a:picLocks noChangeAspect="1"/>
          </p:cNvPicPr>
          <p:nvPr/>
        </p:nvPicPr>
        <p:blipFill>
          <a:blip r:embed="rId5"/>
          <a:stretch>
            <a:fillRect/>
          </a:stretch>
        </p:blipFill>
        <p:spPr>
          <a:xfrm>
            <a:off x="5468066" y="4642432"/>
            <a:ext cx="2347820" cy="1314779"/>
          </a:xfrm>
          <a:prstGeom prst="rect">
            <a:avLst/>
          </a:prstGeom>
        </p:spPr>
      </p:pic>
      <p:pic>
        <p:nvPicPr>
          <p:cNvPr id="13" name="Picture 12"/>
          <p:cNvPicPr>
            <a:picLocks noChangeAspect="1"/>
          </p:cNvPicPr>
          <p:nvPr/>
        </p:nvPicPr>
        <p:blipFill>
          <a:blip r:embed="rId6"/>
          <a:stretch>
            <a:fillRect/>
          </a:stretch>
        </p:blipFill>
        <p:spPr>
          <a:xfrm>
            <a:off x="6047980" y="809937"/>
            <a:ext cx="2664761" cy="906018"/>
          </a:xfrm>
          <a:prstGeom prst="rect">
            <a:avLst/>
          </a:prstGeom>
        </p:spPr>
      </p:pic>
      <p:sp>
        <p:nvSpPr>
          <p:cNvPr id="14" name="Rectangle 13"/>
          <p:cNvSpPr/>
          <p:nvPr/>
        </p:nvSpPr>
        <p:spPr>
          <a:xfrm>
            <a:off x="4422981" y="1815911"/>
            <a:ext cx="4572000" cy="646331"/>
          </a:xfrm>
          <a:prstGeom prst="rect">
            <a:avLst/>
          </a:prstGeom>
        </p:spPr>
        <p:txBody>
          <a:bodyPr>
            <a:spAutoFit/>
          </a:bodyPr>
          <a:lstStyle/>
          <a:p>
            <a:r>
              <a:rPr lang="en-GB" dirty="0"/>
              <a:t>https://www.hants.gov.uk/librariesandarchives/kids-zone</a:t>
            </a:r>
          </a:p>
        </p:txBody>
      </p:sp>
      <p:pic>
        <p:nvPicPr>
          <p:cNvPr id="15" name="Picture 14"/>
          <p:cNvPicPr>
            <a:picLocks noChangeAspect="1"/>
          </p:cNvPicPr>
          <p:nvPr/>
        </p:nvPicPr>
        <p:blipFill>
          <a:blip r:embed="rId7"/>
          <a:stretch>
            <a:fillRect/>
          </a:stretch>
        </p:blipFill>
        <p:spPr>
          <a:xfrm>
            <a:off x="609599" y="5824691"/>
            <a:ext cx="1018120" cy="847417"/>
          </a:xfrm>
          <a:prstGeom prst="rect">
            <a:avLst/>
          </a:prstGeom>
        </p:spPr>
      </p:pic>
    </p:spTree>
    <p:extLst>
      <p:ext uri="{BB962C8B-B14F-4D97-AF65-F5344CB8AC3E}">
        <p14:creationId xmlns:p14="http://schemas.microsoft.com/office/powerpoint/2010/main" val="23066354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Starting School Links</a:t>
            </a:r>
          </a:p>
        </p:txBody>
      </p:sp>
      <p:pic>
        <p:nvPicPr>
          <p:cNvPr id="4" name="Content Placeholder 3"/>
          <p:cNvPicPr>
            <a:picLocks noGrp="1" noChangeAspect="1"/>
          </p:cNvPicPr>
          <p:nvPr>
            <p:ph idx="1"/>
          </p:nvPr>
        </p:nvPicPr>
        <p:blipFill>
          <a:blip r:embed="rId2"/>
          <a:stretch>
            <a:fillRect/>
          </a:stretch>
        </p:blipFill>
        <p:spPr>
          <a:xfrm>
            <a:off x="251520" y="1452549"/>
            <a:ext cx="3810000" cy="1343025"/>
          </a:xfrm>
          <a:prstGeom prst="rect">
            <a:avLst/>
          </a:prstGeom>
        </p:spPr>
      </p:pic>
      <p:sp>
        <p:nvSpPr>
          <p:cNvPr id="5" name="Rectangle 4"/>
          <p:cNvSpPr/>
          <p:nvPr/>
        </p:nvSpPr>
        <p:spPr>
          <a:xfrm>
            <a:off x="251520" y="2996952"/>
            <a:ext cx="4572000" cy="923330"/>
          </a:xfrm>
          <a:prstGeom prst="rect">
            <a:avLst/>
          </a:prstGeom>
        </p:spPr>
        <p:txBody>
          <a:bodyPr>
            <a:spAutoFit/>
          </a:bodyPr>
          <a:lstStyle/>
          <a:p>
            <a:r>
              <a:rPr lang="en-GB" dirty="0"/>
              <a:t>https://www.hants.gov.uk/educationandlearning/emtas/supportinglanguages/emtas-phone-lines</a:t>
            </a:r>
          </a:p>
        </p:txBody>
      </p:sp>
      <p:pic>
        <p:nvPicPr>
          <p:cNvPr id="6" name="Picture 5"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2160" y="1177423"/>
            <a:ext cx="2248214" cy="1819529"/>
          </a:xfrm>
          <a:prstGeom prst="rect">
            <a:avLst/>
          </a:prstGeom>
        </p:spPr>
      </p:pic>
      <p:sp>
        <p:nvSpPr>
          <p:cNvPr id="7" name="Rectangle 6"/>
          <p:cNvSpPr/>
          <p:nvPr/>
        </p:nvSpPr>
        <p:spPr>
          <a:xfrm>
            <a:off x="5336547" y="3089285"/>
            <a:ext cx="3807453" cy="369332"/>
          </a:xfrm>
          <a:prstGeom prst="rect">
            <a:avLst/>
          </a:prstGeom>
        </p:spPr>
        <p:txBody>
          <a:bodyPr wrap="none">
            <a:spAutoFit/>
          </a:bodyPr>
          <a:lstStyle/>
          <a:p>
            <a:r>
              <a:rPr lang="en-GB"/>
              <a:t>https://www.thinkuknow.co.uk/</a:t>
            </a:r>
          </a:p>
        </p:txBody>
      </p:sp>
      <p:pic>
        <p:nvPicPr>
          <p:cNvPr id="8" name="Picture 7"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47801" y="3963650"/>
            <a:ext cx="2838846" cy="1409897"/>
          </a:xfrm>
          <a:prstGeom prst="rect">
            <a:avLst/>
          </a:prstGeom>
        </p:spPr>
      </p:pic>
      <p:sp>
        <p:nvSpPr>
          <p:cNvPr id="9" name="Rectangle 8"/>
          <p:cNvSpPr/>
          <p:nvPr/>
        </p:nvSpPr>
        <p:spPr>
          <a:xfrm>
            <a:off x="2281224" y="5503525"/>
            <a:ext cx="4572000" cy="646331"/>
          </a:xfrm>
          <a:prstGeom prst="rect">
            <a:avLst/>
          </a:prstGeom>
        </p:spPr>
        <p:txBody>
          <a:bodyPr>
            <a:spAutoFit/>
          </a:bodyPr>
          <a:lstStyle/>
          <a:p>
            <a:r>
              <a:rPr lang="en-GB" dirty="0"/>
              <a:t>https://www.hampshirehealthyfamilies.org.uk/chathealth</a:t>
            </a:r>
          </a:p>
        </p:txBody>
      </p:sp>
      <p:pic>
        <p:nvPicPr>
          <p:cNvPr id="10" name="Picture 9"/>
          <p:cNvPicPr>
            <a:picLocks noChangeAspect="1"/>
          </p:cNvPicPr>
          <p:nvPr/>
        </p:nvPicPr>
        <p:blipFill>
          <a:blip r:embed="rId5"/>
          <a:stretch>
            <a:fillRect/>
          </a:stretch>
        </p:blipFill>
        <p:spPr>
          <a:xfrm>
            <a:off x="609599" y="5826690"/>
            <a:ext cx="1018120" cy="847417"/>
          </a:xfrm>
          <a:prstGeom prst="rect">
            <a:avLst/>
          </a:prstGeom>
        </p:spPr>
      </p:pic>
    </p:spTree>
    <p:extLst>
      <p:ext uri="{BB962C8B-B14F-4D97-AF65-F5344CB8AC3E}">
        <p14:creationId xmlns:p14="http://schemas.microsoft.com/office/powerpoint/2010/main" val="26339039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Children's links</a:t>
            </a:r>
          </a:p>
        </p:txBody>
      </p:sp>
      <p:pic>
        <p:nvPicPr>
          <p:cNvPr id="4" name="Picture 3"/>
          <p:cNvPicPr>
            <a:picLocks noChangeAspect="1"/>
          </p:cNvPicPr>
          <p:nvPr/>
        </p:nvPicPr>
        <p:blipFill>
          <a:blip r:embed="rId2"/>
          <a:stretch>
            <a:fillRect/>
          </a:stretch>
        </p:blipFill>
        <p:spPr>
          <a:xfrm>
            <a:off x="611560" y="1268760"/>
            <a:ext cx="2314543" cy="1296144"/>
          </a:xfrm>
          <a:prstGeom prst="rect">
            <a:avLst/>
          </a:prstGeom>
        </p:spPr>
      </p:pic>
      <p:sp>
        <p:nvSpPr>
          <p:cNvPr id="5" name="Rectangle 4"/>
          <p:cNvSpPr/>
          <p:nvPr/>
        </p:nvSpPr>
        <p:spPr>
          <a:xfrm>
            <a:off x="82139" y="2663595"/>
            <a:ext cx="4762872" cy="369332"/>
          </a:xfrm>
          <a:prstGeom prst="rect">
            <a:avLst/>
          </a:prstGeom>
        </p:spPr>
        <p:txBody>
          <a:bodyPr wrap="square">
            <a:spAutoFit/>
          </a:bodyPr>
          <a:lstStyle/>
          <a:p>
            <a:r>
              <a:rPr lang="en-GB" dirty="0"/>
              <a:t>https://www.bbc.co.uk/cbeebies/stories</a:t>
            </a:r>
          </a:p>
        </p:txBody>
      </p:sp>
      <p:pic>
        <p:nvPicPr>
          <p:cNvPr id="6" name="Picture 5"/>
          <p:cNvPicPr>
            <a:picLocks noChangeAspect="1"/>
          </p:cNvPicPr>
          <p:nvPr/>
        </p:nvPicPr>
        <p:blipFill>
          <a:blip r:embed="rId3"/>
          <a:stretch>
            <a:fillRect/>
          </a:stretch>
        </p:blipFill>
        <p:spPr>
          <a:xfrm>
            <a:off x="527861" y="3375413"/>
            <a:ext cx="1925796" cy="1925796"/>
          </a:xfrm>
          <a:prstGeom prst="rect">
            <a:avLst/>
          </a:prstGeom>
        </p:spPr>
      </p:pic>
      <p:sp>
        <p:nvSpPr>
          <p:cNvPr id="7" name="Rectangle 6"/>
          <p:cNvSpPr/>
          <p:nvPr/>
        </p:nvSpPr>
        <p:spPr>
          <a:xfrm>
            <a:off x="457200" y="5345412"/>
            <a:ext cx="6491064" cy="369332"/>
          </a:xfrm>
          <a:prstGeom prst="rect">
            <a:avLst/>
          </a:prstGeom>
        </p:spPr>
        <p:txBody>
          <a:bodyPr wrap="square">
            <a:spAutoFit/>
          </a:bodyPr>
          <a:lstStyle/>
          <a:p>
            <a:r>
              <a:rPr lang="en-GB"/>
              <a:t>https://www.bbc.co.uk/cbeebies/shows/numberblocks</a:t>
            </a:r>
          </a:p>
        </p:txBody>
      </p:sp>
      <p:pic>
        <p:nvPicPr>
          <p:cNvPr id="8" name="Picture 7"/>
          <p:cNvPicPr>
            <a:picLocks noChangeAspect="1"/>
          </p:cNvPicPr>
          <p:nvPr/>
        </p:nvPicPr>
        <p:blipFill>
          <a:blip r:embed="rId4"/>
          <a:stretch>
            <a:fillRect/>
          </a:stretch>
        </p:blipFill>
        <p:spPr>
          <a:xfrm>
            <a:off x="5189353" y="1072716"/>
            <a:ext cx="2857500" cy="1600200"/>
          </a:xfrm>
          <a:prstGeom prst="rect">
            <a:avLst/>
          </a:prstGeom>
        </p:spPr>
      </p:pic>
      <p:sp>
        <p:nvSpPr>
          <p:cNvPr id="9" name="Rectangle 8"/>
          <p:cNvSpPr/>
          <p:nvPr/>
        </p:nvSpPr>
        <p:spPr>
          <a:xfrm>
            <a:off x="5453112" y="2724128"/>
            <a:ext cx="2990304" cy="923330"/>
          </a:xfrm>
          <a:prstGeom prst="rect">
            <a:avLst/>
          </a:prstGeom>
        </p:spPr>
        <p:txBody>
          <a:bodyPr wrap="square">
            <a:spAutoFit/>
          </a:bodyPr>
          <a:lstStyle/>
          <a:p>
            <a:r>
              <a:rPr lang="en-GB"/>
              <a:t>https://www.bbc.co.uk/cbeebies/shows/alphablocks</a:t>
            </a:r>
          </a:p>
        </p:txBody>
      </p:sp>
      <p:pic>
        <p:nvPicPr>
          <p:cNvPr id="10" name="Picture 9"/>
          <p:cNvPicPr>
            <a:picLocks noChangeAspect="1"/>
          </p:cNvPicPr>
          <p:nvPr/>
        </p:nvPicPr>
        <p:blipFill>
          <a:blip r:embed="rId5"/>
          <a:stretch>
            <a:fillRect/>
          </a:stretch>
        </p:blipFill>
        <p:spPr>
          <a:xfrm>
            <a:off x="4465453" y="3859154"/>
            <a:ext cx="1447800" cy="457200"/>
          </a:xfrm>
          <a:prstGeom prst="rect">
            <a:avLst/>
          </a:prstGeom>
        </p:spPr>
      </p:pic>
      <p:sp>
        <p:nvSpPr>
          <p:cNvPr id="11" name="Rectangle 10"/>
          <p:cNvSpPr/>
          <p:nvPr/>
        </p:nvSpPr>
        <p:spPr>
          <a:xfrm>
            <a:off x="4114800" y="4431403"/>
            <a:ext cx="4572000" cy="646331"/>
          </a:xfrm>
          <a:prstGeom prst="rect">
            <a:avLst/>
          </a:prstGeom>
        </p:spPr>
        <p:txBody>
          <a:bodyPr>
            <a:spAutoFit/>
          </a:bodyPr>
          <a:lstStyle/>
          <a:p>
            <a:r>
              <a:rPr lang="en-GB" dirty="0"/>
              <a:t>https://home.oxfordowl.co.uk/at-school/early-years/</a:t>
            </a:r>
          </a:p>
        </p:txBody>
      </p:sp>
      <p:sp>
        <p:nvSpPr>
          <p:cNvPr id="12" name="Rectangle 11"/>
          <p:cNvSpPr/>
          <p:nvPr/>
        </p:nvSpPr>
        <p:spPr>
          <a:xfrm>
            <a:off x="4114800" y="6164025"/>
            <a:ext cx="4572000" cy="646331"/>
          </a:xfrm>
          <a:prstGeom prst="rect">
            <a:avLst/>
          </a:prstGeom>
        </p:spPr>
        <p:txBody>
          <a:bodyPr>
            <a:spAutoFit/>
          </a:bodyPr>
          <a:lstStyle/>
          <a:p>
            <a:r>
              <a:rPr lang="en-GB" dirty="0"/>
              <a:t>https://www.nationaltrust.org.uk/features/connecting-kids-with-nature</a:t>
            </a:r>
          </a:p>
        </p:txBody>
      </p:sp>
      <p:pic>
        <p:nvPicPr>
          <p:cNvPr id="13" name="Picture 12" descr="Screen Clippi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52747" y="5892571"/>
            <a:ext cx="562053" cy="588781"/>
          </a:xfrm>
          <a:prstGeom prst="rect">
            <a:avLst/>
          </a:prstGeom>
        </p:spPr>
      </p:pic>
      <p:pic>
        <p:nvPicPr>
          <p:cNvPr id="14" name="Picture 13"/>
          <p:cNvPicPr>
            <a:picLocks noChangeAspect="1"/>
          </p:cNvPicPr>
          <p:nvPr/>
        </p:nvPicPr>
        <p:blipFill>
          <a:blip r:embed="rId7"/>
          <a:stretch>
            <a:fillRect/>
          </a:stretch>
        </p:blipFill>
        <p:spPr>
          <a:xfrm>
            <a:off x="615667" y="5892571"/>
            <a:ext cx="1018120" cy="847417"/>
          </a:xfrm>
          <a:prstGeom prst="rect">
            <a:avLst/>
          </a:prstGeom>
        </p:spPr>
      </p:pic>
    </p:spTree>
    <p:extLst>
      <p:ext uri="{BB962C8B-B14F-4D97-AF65-F5344CB8AC3E}">
        <p14:creationId xmlns:p14="http://schemas.microsoft.com/office/powerpoint/2010/main" val="30801808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71800" y="332656"/>
            <a:ext cx="4520212" cy="5935236"/>
          </a:xfrm>
        </p:spPr>
      </p:pic>
      <p:pic>
        <p:nvPicPr>
          <p:cNvPr id="3" name="Picture 2"/>
          <p:cNvPicPr>
            <a:picLocks noChangeAspect="1"/>
          </p:cNvPicPr>
          <p:nvPr/>
        </p:nvPicPr>
        <p:blipFill>
          <a:blip r:embed="rId3"/>
          <a:stretch>
            <a:fillRect/>
          </a:stretch>
        </p:blipFill>
        <p:spPr>
          <a:xfrm>
            <a:off x="526254" y="5843057"/>
            <a:ext cx="1018120" cy="847417"/>
          </a:xfrm>
          <a:prstGeom prst="rect">
            <a:avLst/>
          </a:prstGeom>
        </p:spPr>
      </p:pic>
      <p:pic>
        <p:nvPicPr>
          <p:cNvPr id="2" name="Picture 1"/>
          <p:cNvPicPr>
            <a:picLocks noChangeAspect="1"/>
          </p:cNvPicPr>
          <p:nvPr/>
        </p:nvPicPr>
        <p:blipFill>
          <a:blip r:embed="rId4"/>
          <a:stretch>
            <a:fillRect/>
          </a:stretch>
        </p:blipFill>
        <p:spPr>
          <a:xfrm>
            <a:off x="281811" y="548680"/>
            <a:ext cx="2263689" cy="1117828"/>
          </a:xfrm>
          <a:prstGeom prst="rect">
            <a:avLst/>
          </a:prstGeom>
        </p:spPr>
      </p:pic>
      <p:pic>
        <p:nvPicPr>
          <p:cNvPr id="5" name="Picture 4"/>
          <p:cNvPicPr>
            <a:picLocks noChangeAspect="1"/>
          </p:cNvPicPr>
          <p:nvPr/>
        </p:nvPicPr>
        <p:blipFill>
          <a:blip r:embed="rId5"/>
          <a:stretch>
            <a:fillRect/>
          </a:stretch>
        </p:blipFill>
        <p:spPr>
          <a:xfrm>
            <a:off x="395536" y="2132856"/>
            <a:ext cx="1853345" cy="646232"/>
          </a:xfrm>
          <a:prstGeom prst="rect">
            <a:avLst/>
          </a:prstGeom>
        </p:spPr>
      </p:pic>
      <p:pic>
        <p:nvPicPr>
          <p:cNvPr id="6" name="Picture 5"/>
          <p:cNvPicPr>
            <a:picLocks noChangeAspect="1"/>
          </p:cNvPicPr>
          <p:nvPr/>
        </p:nvPicPr>
        <p:blipFill>
          <a:blip r:embed="rId6"/>
          <a:stretch>
            <a:fillRect/>
          </a:stretch>
        </p:blipFill>
        <p:spPr>
          <a:xfrm>
            <a:off x="1719077" y="3564523"/>
            <a:ext cx="719390" cy="536494"/>
          </a:xfrm>
          <a:prstGeom prst="rect">
            <a:avLst/>
          </a:prstGeom>
        </p:spPr>
      </p:pic>
      <p:pic>
        <p:nvPicPr>
          <p:cNvPr id="7" name="Picture 6"/>
          <p:cNvPicPr>
            <a:picLocks noChangeAspect="1"/>
          </p:cNvPicPr>
          <p:nvPr/>
        </p:nvPicPr>
        <p:blipFill>
          <a:blip r:embed="rId7"/>
          <a:stretch>
            <a:fillRect/>
          </a:stretch>
        </p:blipFill>
        <p:spPr>
          <a:xfrm>
            <a:off x="526072" y="3832770"/>
            <a:ext cx="774259" cy="664522"/>
          </a:xfrm>
          <a:prstGeom prst="rect">
            <a:avLst/>
          </a:prstGeom>
        </p:spPr>
      </p:pic>
      <p:pic>
        <p:nvPicPr>
          <p:cNvPr id="8" name="Picture 7"/>
          <p:cNvPicPr>
            <a:picLocks noChangeAspect="1"/>
          </p:cNvPicPr>
          <p:nvPr/>
        </p:nvPicPr>
        <p:blipFill>
          <a:blip r:embed="rId8"/>
          <a:stretch>
            <a:fillRect/>
          </a:stretch>
        </p:blipFill>
        <p:spPr>
          <a:xfrm flipH="1">
            <a:off x="1719077" y="4663693"/>
            <a:ext cx="478797" cy="597460"/>
          </a:xfrm>
          <a:prstGeom prst="rect">
            <a:avLst/>
          </a:prstGeom>
        </p:spPr>
      </p:pic>
      <p:pic>
        <p:nvPicPr>
          <p:cNvPr id="9" name="Picture 8"/>
          <p:cNvPicPr>
            <a:picLocks noChangeAspect="1"/>
          </p:cNvPicPr>
          <p:nvPr/>
        </p:nvPicPr>
        <p:blipFill>
          <a:blip r:embed="rId9"/>
          <a:stretch>
            <a:fillRect/>
          </a:stretch>
        </p:blipFill>
        <p:spPr>
          <a:xfrm flipH="1">
            <a:off x="315910" y="2941459"/>
            <a:ext cx="880375" cy="542591"/>
          </a:xfrm>
          <a:prstGeom prst="rect">
            <a:avLst/>
          </a:prstGeom>
        </p:spPr>
      </p:pic>
      <p:pic>
        <p:nvPicPr>
          <p:cNvPr id="10" name="Picture 9"/>
          <p:cNvPicPr>
            <a:picLocks noChangeAspect="1"/>
          </p:cNvPicPr>
          <p:nvPr/>
        </p:nvPicPr>
        <p:blipFill>
          <a:blip r:embed="rId10"/>
          <a:stretch>
            <a:fillRect/>
          </a:stretch>
        </p:blipFill>
        <p:spPr>
          <a:xfrm>
            <a:off x="498542" y="5113782"/>
            <a:ext cx="640135" cy="536494"/>
          </a:xfrm>
          <a:prstGeom prst="rect">
            <a:avLst/>
          </a:prstGeom>
        </p:spPr>
      </p:pic>
    </p:spTree>
    <p:extLst>
      <p:ext uri="{BB962C8B-B14F-4D97-AF65-F5344CB8AC3E}">
        <p14:creationId xmlns:p14="http://schemas.microsoft.com/office/powerpoint/2010/main" val="21750930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29862" y="1340768"/>
            <a:ext cx="8229600" cy="1143000"/>
          </a:xfrm>
        </p:spPr>
        <p:txBody>
          <a:bodyPr>
            <a:normAutofit fontScale="90000"/>
          </a:bodyPr>
          <a:lstStyle/>
          <a:p>
            <a:pPr algn="ctr"/>
            <a:r>
              <a:rPr lang="en-GB" dirty="0"/>
              <a:t>THANK YOU</a:t>
            </a:r>
            <a:br>
              <a:rPr lang="en-GB" dirty="0"/>
            </a:br>
            <a:br>
              <a:rPr lang="en-GB" dirty="0"/>
            </a:br>
            <a:r>
              <a:rPr lang="en-GB" dirty="0"/>
              <a:t>If you have any further questions, please do not hesitate to call the school office on 01420 83857.</a:t>
            </a:r>
          </a:p>
        </p:txBody>
      </p:sp>
      <p:pic>
        <p:nvPicPr>
          <p:cNvPr id="5" name="Content Placeholder 4"/>
          <p:cNvPicPr>
            <a:picLocks noGrp="1" noChangeAspect="1"/>
          </p:cNvPicPr>
          <p:nvPr>
            <p:ph idx="1"/>
          </p:nvPr>
        </p:nvPicPr>
        <p:blipFill>
          <a:blip r:embed="rId2"/>
          <a:stretch>
            <a:fillRect/>
          </a:stretch>
        </p:blipFill>
        <p:spPr>
          <a:xfrm>
            <a:off x="3190875" y="3859882"/>
            <a:ext cx="2762250" cy="1657350"/>
          </a:xfrm>
          <a:prstGeom prst="rect">
            <a:avLst/>
          </a:prstGeom>
        </p:spPr>
      </p:pic>
      <p:pic>
        <p:nvPicPr>
          <p:cNvPr id="4" name="Picture 3"/>
          <p:cNvPicPr>
            <a:picLocks noChangeAspect="1"/>
          </p:cNvPicPr>
          <p:nvPr/>
        </p:nvPicPr>
        <p:blipFill>
          <a:blip r:embed="rId3"/>
          <a:stretch>
            <a:fillRect/>
          </a:stretch>
        </p:blipFill>
        <p:spPr>
          <a:xfrm>
            <a:off x="611560" y="5805264"/>
            <a:ext cx="1018120" cy="847417"/>
          </a:xfrm>
          <a:prstGeom prst="rect">
            <a:avLst/>
          </a:prstGeom>
        </p:spPr>
      </p:pic>
    </p:spTree>
    <p:extLst>
      <p:ext uri="{BB962C8B-B14F-4D97-AF65-F5344CB8AC3E}">
        <p14:creationId xmlns:p14="http://schemas.microsoft.com/office/powerpoint/2010/main" val="2450592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986976C-53F4-4F0F-B494-FA0E9108F3F8}"/>
              </a:ext>
            </a:extLst>
          </p:cNvPr>
          <p:cNvPicPr>
            <a:picLocks noChangeAspect="1"/>
          </p:cNvPicPr>
          <p:nvPr/>
        </p:nvPicPr>
        <p:blipFill>
          <a:blip r:embed="rId2"/>
          <a:stretch>
            <a:fillRect/>
          </a:stretch>
        </p:blipFill>
        <p:spPr>
          <a:xfrm>
            <a:off x="5669311" y="154646"/>
            <a:ext cx="2865090" cy="3027327"/>
          </a:xfrm>
          <a:prstGeom prst="rect">
            <a:avLst/>
          </a:prstGeom>
        </p:spPr>
      </p:pic>
      <p:sp>
        <p:nvSpPr>
          <p:cNvPr id="2" name="Title 1">
            <a:extLst>
              <a:ext uri="{FF2B5EF4-FFF2-40B4-BE49-F238E27FC236}">
                <a16:creationId xmlns:a16="http://schemas.microsoft.com/office/drawing/2014/main" id="{518449B8-6A4F-48D2-887A-32302947F38A}"/>
              </a:ext>
            </a:extLst>
          </p:cNvPr>
          <p:cNvSpPr>
            <a:spLocks noGrp="1"/>
          </p:cNvSpPr>
          <p:nvPr>
            <p:ph type="title"/>
          </p:nvPr>
        </p:nvSpPr>
        <p:spPr/>
        <p:txBody>
          <a:bodyPr/>
          <a:lstStyle/>
          <a:p>
            <a:endParaRPr lang="en-GB" dirty="0"/>
          </a:p>
        </p:txBody>
      </p:sp>
      <p:pic>
        <p:nvPicPr>
          <p:cNvPr id="7" name="Content Placeholder 6">
            <a:extLst>
              <a:ext uri="{FF2B5EF4-FFF2-40B4-BE49-F238E27FC236}">
                <a16:creationId xmlns:a16="http://schemas.microsoft.com/office/drawing/2014/main" id="{AFC8D4DA-6E25-4180-BA44-C0DC8DBEDE09}"/>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67392" y="170405"/>
            <a:ext cx="4032447" cy="2155461"/>
          </a:xfrm>
        </p:spPr>
      </p:pic>
      <p:pic>
        <p:nvPicPr>
          <p:cNvPr id="9" name="Picture 8">
            <a:extLst>
              <a:ext uri="{FF2B5EF4-FFF2-40B4-BE49-F238E27FC236}">
                <a16:creationId xmlns:a16="http://schemas.microsoft.com/office/drawing/2014/main" id="{99BF5B2B-EDD4-4FAD-8CC5-D22FDB7F6803}"/>
              </a:ext>
            </a:extLst>
          </p:cNvPr>
          <p:cNvPicPr>
            <a:picLocks noChangeAspect="1"/>
          </p:cNvPicPr>
          <p:nvPr/>
        </p:nvPicPr>
        <p:blipFill>
          <a:blip r:embed="rId4"/>
          <a:stretch>
            <a:fillRect/>
          </a:stretch>
        </p:blipFill>
        <p:spPr>
          <a:xfrm>
            <a:off x="632207" y="2721332"/>
            <a:ext cx="2067585" cy="2708818"/>
          </a:xfrm>
          <a:prstGeom prst="rect">
            <a:avLst/>
          </a:prstGeom>
        </p:spPr>
      </p:pic>
      <p:pic>
        <p:nvPicPr>
          <p:cNvPr id="10" name="Picture 9">
            <a:extLst>
              <a:ext uri="{FF2B5EF4-FFF2-40B4-BE49-F238E27FC236}">
                <a16:creationId xmlns:a16="http://schemas.microsoft.com/office/drawing/2014/main" id="{AA0C962C-9AD7-462B-AD92-19CECC29C468}"/>
              </a:ext>
            </a:extLst>
          </p:cNvPr>
          <p:cNvPicPr>
            <a:picLocks noChangeAspect="1"/>
          </p:cNvPicPr>
          <p:nvPr/>
        </p:nvPicPr>
        <p:blipFill>
          <a:blip r:embed="rId5"/>
          <a:stretch>
            <a:fillRect/>
          </a:stretch>
        </p:blipFill>
        <p:spPr>
          <a:xfrm>
            <a:off x="6228184" y="3284984"/>
            <a:ext cx="1335140" cy="2005758"/>
          </a:xfrm>
          <a:prstGeom prst="rect">
            <a:avLst/>
          </a:prstGeom>
        </p:spPr>
      </p:pic>
      <p:pic>
        <p:nvPicPr>
          <p:cNvPr id="11" name="Picture 10">
            <a:extLst>
              <a:ext uri="{FF2B5EF4-FFF2-40B4-BE49-F238E27FC236}">
                <a16:creationId xmlns:a16="http://schemas.microsoft.com/office/drawing/2014/main" id="{E1617CF5-0588-4C0B-B70E-76E82DB7014F}"/>
              </a:ext>
            </a:extLst>
          </p:cNvPr>
          <p:cNvPicPr>
            <a:picLocks noChangeAspect="1"/>
          </p:cNvPicPr>
          <p:nvPr/>
        </p:nvPicPr>
        <p:blipFill>
          <a:blip r:embed="rId6"/>
          <a:stretch>
            <a:fillRect/>
          </a:stretch>
        </p:blipFill>
        <p:spPr>
          <a:xfrm>
            <a:off x="3688062" y="2514520"/>
            <a:ext cx="1353429" cy="2030144"/>
          </a:xfrm>
          <a:prstGeom prst="rect">
            <a:avLst/>
          </a:prstGeom>
        </p:spPr>
      </p:pic>
      <p:sp>
        <p:nvSpPr>
          <p:cNvPr id="12" name="TextBox 11">
            <a:extLst>
              <a:ext uri="{FF2B5EF4-FFF2-40B4-BE49-F238E27FC236}">
                <a16:creationId xmlns:a16="http://schemas.microsoft.com/office/drawing/2014/main" id="{7B29CA38-31DB-4839-A956-21B35DA71DB6}"/>
              </a:ext>
            </a:extLst>
          </p:cNvPr>
          <p:cNvSpPr txBox="1"/>
          <p:nvPr/>
        </p:nvSpPr>
        <p:spPr>
          <a:xfrm>
            <a:off x="609599" y="5661248"/>
            <a:ext cx="2234209" cy="523220"/>
          </a:xfrm>
          <a:prstGeom prst="rect">
            <a:avLst/>
          </a:prstGeom>
          <a:noFill/>
        </p:spPr>
        <p:txBody>
          <a:bodyPr wrap="square" rtlCol="0">
            <a:spAutoFit/>
          </a:bodyPr>
          <a:lstStyle/>
          <a:p>
            <a:r>
              <a:rPr lang="en-GB" sz="2800" dirty="0"/>
              <a:t>Mrs Cooper</a:t>
            </a:r>
          </a:p>
        </p:txBody>
      </p:sp>
      <p:sp>
        <p:nvSpPr>
          <p:cNvPr id="13" name="TextBox 12">
            <a:extLst>
              <a:ext uri="{FF2B5EF4-FFF2-40B4-BE49-F238E27FC236}">
                <a16:creationId xmlns:a16="http://schemas.microsoft.com/office/drawing/2014/main" id="{A4A1A9F2-72B0-4E91-98E0-CC51DC62463E}"/>
              </a:ext>
            </a:extLst>
          </p:cNvPr>
          <p:cNvSpPr txBox="1"/>
          <p:nvPr/>
        </p:nvSpPr>
        <p:spPr>
          <a:xfrm>
            <a:off x="6031658" y="5461193"/>
            <a:ext cx="1728192" cy="461665"/>
          </a:xfrm>
          <a:prstGeom prst="rect">
            <a:avLst/>
          </a:prstGeom>
          <a:noFill/>
        </p:spPr>
        <p:txBody>
          <a:bodyPr wrap="square" rtlCol="0">
            <a:spAutoFit/>
          </a:bodyPr>
          <a:lstStyle/>
          <a:p>
            <a:r>
              <a:rPr lang="en-GB" sz="2400" dirty="0"/>
              <a:t>Mrs </a:t>
            </a:r>
            <a:r>
              <a:rPr lang="en-GB" sz="2400" dirty="0" err="1"/>
              <a:t>Tigwell</a:t>
            </a:r>
            <a:r>
              <a:rPr lang="en-GB" sz="2400" dirty="0"/>
              <a:t> </a:t>
            </a:r>
          </a:p>
        </p:txBody>
      </p:sp>
      <p:sp>
        <p:nvSpPr>
          <p:cNvPr id="14" name="TextBox 13">
            <a:extLst>
              <a:ext uri="{FF2B5EF4-FFF2-40B4-BE49-F238E27FC236}">
                <a16:creationId xmlns:a16="http://schemas.microsoft.com/office/drawing/2014/main" id="{431B0EB6-1736-4136-9A0F-913AA3603100}"/>
              </a:ext>
            </a:extLst>
          </p:cNvPr>
          <p:cNvSpPr txBox="1"/>
          <p:nvPr/>
        </p:nvSpPr>
        <p:spPr>
          <a:xfrm>
            <a:off x="3567252" y="4733318"/>
            <a:ext cx="2067585" cy="461665"/>
          </a:xfrm>
          <a:prstGeom prst="rect">
            <a:avLst/>
          </a:prstGeom>
          <a:noFill/>
        </p:spPr>
        <p:txBody>
          <a:bodyPr wrap="square" rtlCol="0">
            <a:spAutoFit/>
          </a:bodyPr>
          <a:lstStyle/>
          <a:p>
            <a:r>
              <a:rPr lang="en-GB" sz="2400" dirty="0"/>
              <a:t>Mrs Pelling</a:t>
            </a:r>
          </a:p>
        </p:txBody>
      </p:sp>
      <p:pic>
        <p:nvPicPr>
          <p:cNvPr id="18" name="Picture 17">
            <a:extLst>
              <a:ext uri="{FF2B5EF4-FFF2-40B4-BE49-F238E27FC236}">
                <a16:creationId xmlns:a16="http://schemas.microsoft.com/office/drawing/2014/main" id="{FDC6914E-311D-4601-934D-E0EB344890B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484403" y="5194983"/>
            <a:ext cx="1959170" cy="1528153"/>
          </a:xfrm>
          <a:prstGeom prst="rect">
            <a:avLst/>
          </a:prstGeom>
        </p:spPr>
      </p:pic>
    </p:spTree>
    <p:extLst>
      <p:ext uri="{BB962C8B-B14F-4D97-AF65-F5344CB8AC3E}">
        <p14:creationId xmlns:p14="http://schemas.microsoft.com/office/powerpoint/2010/main" val="113470412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1657</TotalTime>
  <Words>1776</Words>
  <Application>Microsoft Office PowerPoint</Application>
  <PresentationFormat>On-screen Show (4:3)</PresentationFormat>
  <Paragraphs>264</Paragraphs>
  <Slides>36</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Calibri</vt:lpstr>
      <vt:lpstr>Century Gothic</vt:lpstr>
      <vt:lpstr>Comic Sans MS</vt:lpstr>
      <vt:lpstr>Trebuchet MS</vt:lpstr>
      <vt:lpstr>Wingdings</vt:lpstr>
      <vt:lpstr>Wingdings 3</vt:lpstr>
      <vt:lpstr>Facet</vt:lpstr>
      <vt:lpstr>PowerPoint Presentation</vt:lpstr>
      <vt:lpstr>WELCOME                             Mr Richard Mead                                                        Headteacher</vt:lpstr>
      <vt:lpstr>Welcome</vt:lpstr>
      <vt:lpstr>WELCOME</vt:lpstr>
      <vt:lpstr>  Year R Team </vt:lpstr>
      <vt:lpstr>  Year R Team </vt:lpstr>
      <vt:lpstr>Timeline</vt:lpstr>
      <vt:lpstr>Transition into school </vt:lpstr>
      <vt:lpstr>Transition into school </vt:lpstr>
      <vt:lpstr>Transition into school Parents </vt:lpstr>
      <vt:lpstr> Parents supporting their children in transition</vt:lpstr>
      <vt:lpstr>Parents supporting their children in transition</vt:lpstr>
      <vt:lpstr>Key Points for parents</vt:lpstr>
      <vt:lpstr>Stay and play sessions </vt:lpstr>
      <vt:lpstr>Come to Lunch Friday 3rd July </vt:lpstr>
      <vt:lpstr>Uniform</vt:lpstr>
      <vt:lpstr>What to do over the Summer… </vt:lpstr>
      <vt:lpstr>PowerPoint Presentation</vt:lpstr>
      <vt:lpstr>ADMISSION INTO SCHOOL-Mornings Only </vt:lpstr>
      <vt:lpstr>Greet and Meet in September 2nd/3rd/4th      1:30 p.m.– 4p.m.</vt:lpstr>
      <vt:lpstr>Knowing your child…. </vt:lpstr>
      <vt:lpstr>FULL TIME SCHOOL</vt:lpstr>
      <vt:lpstr>Starting school   Beginning weeks </vt:lpstr>
      <vt:lpstr>Travelling to school</vt:lpstr>
      <vt:lpstr>PowerPoint Presentation</vt:lpstr>
      <vt:lpstr>After School Club</vt:lpstr>
      <vt:lpstr>Home School Association Staff, Parents and Friends</vt:lpstr>
      <vt:lpstr>    External Opportunities </vt:lpstr>
      <vt:lpstr>Things to do this evening</vt:lpstr>
      <vt:lpstr>Don’t forget to keep updated by logging on to our website for latest letters, photos and information: </vt:lpstr>
      <vt:lpstr>Starting School Links</vt:lpstr>
      <vt:lpstr>Starting School Links</vt:lpstr>
      <vt:lpstr>Children's links</vt:lpstr>
      <vt:lpstr>PowerPoint Presentation</vt:lpstr>
      <vt:lpstr>THANK YOU  If you have any further questions, please do not hesitate to call the school office on 01420 83857.</vt:lpstr>
      <vt:lpstr>PowerPoint Presentation</vt:lpstr>
    </vt:vector>
  </TitlesOfParts>
  <Company>Hampshire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kcooper4</dc:creator>
  <cp:lastModifiedBy>K Cooper</cp:lastModifiedBy>
  <cp:revision>324</cp:revision>
  <cp:lastPrinted>2025-07-10T11:06:58Z</cp:lastPrinted>
  <dcterms:created xsi:type="dcterms:W3CDTF">2016-04-24T09:57:54Z</dcterms:created>
  <dcterms:modified xsi:type="dcterms:W3CDTF">2026-05-20T11:21:02Z</dcterms:modified>
</cp:coreProperties>
</file>